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handoutMasterIdLst>
    <p:handoutMasterId r:id="rId83"/>
  </p:handoutMasterIdLst>
  <p:sldIdLst>
    <p:sldId id="258" r:id="rId2"/>
    <p:sldId id="265" r:id="rId3"/>
    <p:sldId id="259" r:id="rId4"/>
    <p:sldId id="260" r:id="rId5"/>
    <p:sldId id="261" r:id="rId6"/>
    <p:sldId id="262" r:id="rId7"/>
    <p:sldId id="263" r:id="rId8"/>
    <p:sldId id="264" r:id="rId9"/>
    <p:sldId id="267" r:id="rId10"/>
    <p:sldId id="268" r:id="rId11"/>
    <p:sldId id="335" r:id="rId12"/>
    <p:sldId id="336" r:id="rId13"/>
    <p:sldId id="337" r:id="rId14"/>
    <p:sldId id="339" r:id="rId15"/>
    <p:sldId id="271" r:id="rId16"/>
    <p:sldId id="338"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340"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notesViewPr>
    <p:cSldViewPr>
      <p:cViewPr varScale="1">
        <p:scale>
          <a:sx n="43" d="100"/>
          <a:sy n="43" d="100"/>
        </p:scale>
        <p:origin x="-244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87A0E7-77D3-474F-85F0-A698A48AF20B}" type="slidenum">
              <a:rPr lang="en-US" smtClean="0"/>
              <a:t>‹#›</a:t>
            </a:fld>
            <a:endParaRPr lang="en-US"/>
          </a:p>
        </p:txBody>
      </p:sp>
    </p:spTree>
    <p:extLst>
      <p:ext uri="{BB962C8B-B14F-4D97-AF65-F5344CB8AC3E}">
        <p14:creationId xmlns:p14="http://schemas.microsoft.com/office/powerpoint/2010/main" val="34217619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FB4EE-B9E2-4E46-A2E7-210B1532DFC1}" type="datetimeFigureOut">
              <a:rPr lang="en-US" smtClean="0"/>
              <a:t>4/7/2015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F07AEC-66D7-43E2-A72C-8CA0AA73E892}" type="slidenum">
              <a:rPr lang="en-US" smtClean="0"/>
              <a:t>‹#›</a:t>
            </a:fld>
            <a:endParaRPr lang="en-US"/>
          </a:p>
        </p:txBody>
      </p:sp>
    </p:spTree>
    <p:extLst>
      <p:ext uri="{BB962C8B-B14F-4D97-AF65-F5344CB8AC3E}">
        <p14:creationId xmlns:p14="http://schemas.microsoft.com/office/powerpoint/2010/main" val="1426980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96EC44-0945-40F7-960A-A825E19F1ED4}" type="slidenum">
              <a:rPr lang="en-US" smtClean="0"/>
              <a:t>77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01750" y="1565275"/>
            <a:ext cx="7391400" cy="914400"/>
          </a:xfrm>
        </p:spPr>
        <p:txBody>
          <a:bodyPr rIns="0" anchor="b" anchorCtr="0"/>
          <a:lstStyle>
            <a:lvl1pPr>
              <a:defRPr sz="2600" b="1">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01750" y="2495550"/>
            <a:ext cx="7388352" cy="914400"/>
          </a:xfrm>
        </p:spPr>
        <p:txBody>
          <a:bodyPr/>
          <a:lstStyle>
            <a:lvl1pPr marL="0" indent="0" algn="l">
              <a:buNone/>
              <a:defRPr sz="2600">
                <a:solidFill>
                  <a:srgbClr val="A0CF67"/>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0" name="Picture 9" descr="STV_HEALTH_PP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457200"/>
            <a:ext cx="3282806" cy="478552"/>
          </a:xfrm>
          <a:prstGeom prst="rect">
            <a:avLst/>
          </a:prstGeom>
        </p:spPr>
      </p:pic>
      <p:pic>
        <p:nvPicPr>
          <p:cNvPr id="5" name="Picture 4"/>
          <p:cNvPicPr>
            <a:picLocks noChangeAspect="1"/>
          </p:cNvPicPr>
          <p:nvPr/>
        </p:nvPicPr>
        <p:blipFill>
          <a:blip r:embed="rId4" cstate="print">
            <a:clrChange>
              <a:clrFrom>
                <a:srgbClr val="000000"/>
              </a:clrFrom>
              <a:clrTo>
                <a:srgbClr val="000000">
                  <a:alpha val="0"/>
                </a:srgbClr>
              </a:clrTo>
            </a:clrChange>
            <a:extLst>
              <a:ext uri="{28A0092B-C50C-407E-A947-70E740481C1C}">
                <a14:useLocalDpi xmlns:a14="http://schemas.microsoft.com/office/drawing/2010/main" val="0"/>
              </a:ext>
            </a:extLst>
          </a:blip>
          <a:stretch>
            <a:fillRect/>
          </a:stretch>
        </p:blipFill>
        <p:spPr>
          <a:xfrm>
            <a:off x="6195876" y="402022"/>
            <a:ext cx="2490952" cy="689163"/>
          </a:xfrm>
          <a:prstGeom prst="rect">
            <a:avLst/>
          </a:prstGeom>
        </p:spPr>
      </p:pic>
    </p:spTree>
    <p:extLst>
      <p:ext uri="{BB962C8B-B14F-4D97-AF65-F5344CB8AC3E}">
        <p14:creationId xmlns:p14="http://schemas.microsoft.com/office/powerpoint/2010/main" val="1618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xt Slide 1 -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713232" y="1435608"/>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lvl1pPr>
              <a:defRPr sz="1000"/>
            </a:lvl1pPr>
          </a:lstStyle>
          <a:p>
            <a:fld id="{139B7570-B351-4FA9-8798-D2B4B7AF4923}" type="slidenum">
              <a:rPr lang="en-US" smtClean="0"/>
              <a:t>‹#›</a:t>
            </a:fld>
            <a:endParaRPr lang="en-US"/>
          </a:p>
        </p:txBody>
      </p:sp>
      <p:pic>
        <p:nvPicPr>
          <p:cNvPr id="9" name="Picture 8" descr="STV_HEALTH_PPT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70180" y="6287124"/>
            <a:ext cx="2188537" cy="320051"/>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232" y="6230883"/>
            <a:ext cx="1597152" cy="441960"/>
          </a:xfrm>
          <a:prstGeom prst="rect">
            <a:avLst/>
          </a:prstGeom>
        </p:spPr>
      </p:pic>
    </p:spTree>
    <p:extLst>
      <p:ext uri="{BB962C8B-B14F-4D97-AF65-F5344CB8AC3E}">
        <p14:creationId xmlns:p14="http://schemas.microsoft.com/office/powerpoint/2010/main" val="1469253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xt Slide 2 -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3232" y="1435607"/>
            <a:ext cx="3657600" cy="4572000"/>
          </a:xfrm>
        </p:spPr>
        <p:txBody>
          <a:bodyPr/>
          <a:lstStyle>
            <a:lvl1pPr>
              <a:defRPr sz="2200"/>
            </a:lvl1pPr>
            <a:lvl2pPr>
              <a:defRPr sz="1800"/>
            </a:lvl2pPr>
            <a:lvl3pPr>
              <a:defRPr sz="18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35607"/>
            <a:ext cx="3657600" cy="4572000"/>
          </a:xfrm>
        </p:spPr>
        <p:txBody>
          <a:bodyPr/>
          <a:lstStyle>
            <a:lvl1pPr>
              <a:defRPr sz="2200"/>
            </a:lvl1pPr>
            <a:lvl2pPr>
              <a:defRPr sz="1800"/>
            </a:lvl2pPr>
            <a:lvl3pPr>
              <a:defRPr sz="18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lvl1pPr>
              <a:defRPr sz="1000"/>
            </a:lvl1pPr>
          </a:lstStyle>
          <a:p>
            <a:fld id="{139B7570-B351-4FA9-8798-D2B4B7AF4923}" type="slidenum">
              <a:rPr lang="en-US" smtClean="0"/>
              <a:t>‹#›</a:t>
            </a:fld>
            <a:endParaRPr lang="en-US"/>
          </a:p>
        </p:txBody>
      </p:sp>
      <p:pic>
        <p:nvPicPr>
          <p:cNvPr id="9" name="Picture 8" descr="STV_HEALTH_PPT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70180" y="6287124"/>
            <a:ext cx="2188537" cy="32005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232" y="6230883"/>
            <a:ext cx="1597152" cy="441960"/>
          </a:xfrm>
          <a:prstGeom prst="rect">
            <a:avLst/>
          </a:prstGeom>
        </p:spPr>
      </p:pic>
    </p:spTree>
    <p:extLst>
      <p:ext uri="{BB962C8B-B14F-4D97-AF65-F5344CB8AC3E}">
        <p14:creationId xmlns:p14="http://schemas.microsoft.com/office/powerpoint/2010/main" val="2989046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Blank Slide - Ligh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z="1000"/>
            </a:lvl1pPr>
          </a:lstStyle>
          <a:p>
            <a:fld id="{139B7570-B351-4FA9-8798-D2B4B7AF4923}" type="slidenum">
              <a:rPr lang="en-US" smtClean="0"/>
              <a:t>‹#›</a:t>
            </a:fld>
            <a:endParaRPr lang="en-US"/>
          </a:p>
        </p:txBody>
      </p:sp>
      <p:pic>
        <p:nvPicPr>
          <p:cNvPr id="7" name="Picture 6" descr="STV_HEALTH_PPT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70180" y="6287124"/>
            <a:ext cx="2188537" cy="320051"/>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3232" y="6230883"/>
            <a:ext cx="1597152" cy="441960"/>
          </a:xfrm>
          <a:prstGeom prst="rect">
            <a:avLst/>
          </a:prstGeom>
        </p:spPr>
      </p:pic>
    </p:spTree>
    <p:extLst>
      <p:ext uri="{BB962C8B-B14F-4D97-AF65-F5344CB8AC3E}">
        <p14:creationId xmlns:p14="http://schemas.microsoft.com/office/powerpoint/2010/main" val="28603974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6"/>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88900"/>
            <a:ext cx="8229600" cy="776288"/>
          </a:xfrm>
          <a:prstGeom prst="rect">
            <a:avLst/>
          </a:prstGeom>
        </p:spPr>
        <p:txBody>
          <a:bodyPr vert="horz" lIns="0" tIns="0" rIns="0" bIns="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11200" y="1435100"/>
            <a:ext cx="8229600" cy="4525963"/>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196850" y="6223000"/>
            <a:ext cx="412750" cy="365125"/>
          </a:xfrm>
          <a:prstGeom prst="rect">
            <a:avLst/>
          </a:prstGeom>
        </p:spPr>
        <p:txBody>
          <a:bodyPr vert="horz" lIns="0" tIns="0" rIns="0" bIns="0" rtlCol="0" anchor="b" anchorCtr="0"/>
          <a:lstStyle>
            <a:lvl1pPr algn="r">
              <a:defRPr sz="1000" b="1">
                <a:solidFill>
                  <a:srgbClr val="5E9732"/>
                </a:solidFill>
                <a:latin typeface="Helvetica"/>
                <a:cs typeface="Helvetica"/>
              </a:defRPr>
            </a:lvl1pPr>
          </a:lstStyle>
          <a:p>
            <a:fld id="{139B7570-B351-4FA9-8798-D2B4B7AF4923}" type="slidenum">
              <a:rPr lang="en-US" smtClean="0"/>
              <a:t>‹#›</a:t>
            </a:fld>
            <a:endParaRPr lang="en-US"/>
          </a:p>
        </p:txBody>
      </p:sp>
    </p:spTree>
    <p:extLst>
      <p:ext uri="{BB962C8B-B14F-4D97-AF65-F5344CB8AC3E}">
        <p14:creationId xmlns:p14="http://schemas.microsoft.com/office/powerpoint/2010/main" val="247141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defTabSz="457200" rtl="0" eaLnBrk="1" latinLnBrk="0" hangingPunct="1">
        <a:spcBef>
          <a:spcPct val="0"/>
        </a:spcBef>
        <a:buNone/>
        <a:defRPr sz="2600" b="1" kern="1200">
          <a:solidFill>
            <a:schemeClr val="bg1"/>
          </a:solidFill>
          <a:latin typeface="Helvetica"/>
          <a:ea typeface="+mj-ea"/>
          <a:cs typeface="Helvetica"/>
        </a:defRPr>
      </a:lvl1pPr>
    </p:titleStyle>
    <p:bodyStyle>
      <a:lvl1pPr marL="0" indent="0" algn="l" defTabSz="457200" rtl="0" eaLnBrk="1" latinLnBrk="0" hangingPunct="1">
        <a:spcBef>
          <a:spcPct val="20000"/>
        </a:spcBef>
        <a:buClr>
          <a:srgbClr val="5E9732"/>
        </a:buClr>
        <a:buFont typeface="Arial"/>
        <a:buNone/>
        <a:defRPr sz="2200" kern="1200">
          <a:solidFill>
            <a:srgbClr val="5E9732"/>
          </a:solidFill>
          <a:latin typeface="Helvetica"/>
          <a:ea typeface="+mn-ea"/>
          <a:cs typeface="Helvetica"/>
        </a:defRPr>
      </a:lvl1pPr>
      <a:lvl2pPr marL="114300" indent="-114300" algn="l" defTabSz="457200" rtl="0" eaLnBrk="1" latinLnBrk="0" hangingPunct="1">
        <a:spcBef>
          <a:spcPct val="20000"/>
        </a:spcBef>
        <a:buClr>
          <a:srgbClr val="5E9732"/>
        </a:buClr>
        <a:buFont typeface="Arial"/>
        <a:buChar char="•"/>
        <a:defRPr sz="1800" kern="1200">
          <a:solidFill>
            <a:schemeClr val="tx1"/>
          </a:solidFill>
          <a:latin typeface="Helvetica"/>
          <a:ea typeface="+mn-ea"/>
          <a:cs typeface="Helvetica"/>
        </a:defRPr>
      </a:lvl2pPr>
      <a:lvl3pPr marL="571500" indent="-114300" algn="l" defTabSz="457200" rtl="0" eaLnBrk="1" latinLnBrk="0" hangingPunct="1">
        <a:spcBef>
          <a:spcPct val="20000"/>
        </a:spcBef>
        <a:buClr>
          <a:srgbClr val="5E9732"/>
        </a:buClr>
        <a:buFont typeface="Arial"/>
        <a:buChar char="•"/>
        <a:defRPr sz="1800" kern="1200">
          <a:solidFill>
            <a:schemeClr val="tx1"/>
          </a:solidFill>
          <a:latin typeface="Helvetica"/>
          <a:ea typeface="+mn-ea"/>
          <a:cs typeface="Helvetica"/>
        </a:defRPr>
      </a:lvl3pPr>
      <a:lvl4pPr marL="1092200" indent="-120650" algn="l" defTabSz="457200" rtl="0" eaLnBrk="1" latinLnBrk="0" hangingPunct="1">
        <a:spcBef>
          <a:spcPct val="20000"/>
        </a:spcBef>
        <a:buClr>
          <a:srgbClr val="5E9732"/>
        </a:buClr>
        <a:buFont typeface="Arial"/>
        <a:buChar char="•"/>
        <a:defRPr sz="1400" i="1" kern="1200">
          <a:solidFill>
            <a:schemeClr val="tx1"/>
          </a:solidFill>
          <a:latin typeface="Helvetica"/>
          <a:ea typeface="+mn-ea"/>
          <a:cs typeface="Helvetica"/>
        </a:defRPr>
      </a:lvl4pPr>
      <a:lvl5pPr marL="1485900" indent="-114300" algn="l" defTabSz="457200" rtl="0" eaLnBrk="1" latinLnBrk="0" hangingPunct="1">
        <a:spcBef>
          <a:spcPct val="20000"/>
        </a:spcBef>
        <a:buClr>
          <a:srgbClr val="5E9732"/>
        </a:buClr>
        <a:buFont typeface="Arial"/>
        <a:buChar char="•"/>
        <a:defRPr sz="1400" i="1"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Medications for Weight Loss</a:t>
            </a:r>
            <a:endParaRPr lang="en-US" dirty="0"/>
          </a:p>
        </p:txBody>
      </p:sp>
      <p:sp>
        <p:nvSpPr>
          <p:cNvPr id="3" name="Subtitle 2"/>
          <p:cNvSpPr>
            <a:spLocks noGrp="1"/>
          </p:cNvSpPr>
          <p:nvPr>
            <p:ph type="subTitle" idx="1"/>
          </p:nvPr>
        </p:nvSpPr>
        <p:spPr/>
        <p:txBody>
          <a:bodyPr>
            <a:normAutofit fontScale="55000" lnSpcReduction="20000"/>
          </a:bodyPr>
          <a:lstStyle/>
          <a:p>
            <a:r>
              <a:rPr lang="en-US" dirty="0" smtClean="0"/>
              <a:t>Mohammed I. Tarrabain, M.D</a:t>
            </a:r>
          </a:p>
          <a:p>
            <a:r>
              <a:rPr lang="en-US" b="1" dirty="0" err="1"/>
              <a:t>St.Vincent</a:t>
            </a:r>
            <a:r>
              <a:rPr lang="en-US" b="1" dirty="0"/>
              <a:t> Medical Group</a:t>
            </a:r>
          </a:p>
          <a:p>
            <a:r>
              <a:rPr lang="en-US" b="1" dirty="0"/>
              <a:t>Primary Care </a:t>
            </a:r>
            <a:r>
              <a:rPr lang="en-US" b="1" dirty="0" smtClean="0"/>
              <a:t>Symposium</a:t>
            </a:r>
          </a:p>
          <a:p>
            <a:r>
              <a:rPr lang="en-US" dirty="0"/>
              <a:t>April 11, 2015</a:t>
            </a:r>
          </a:p>
        </p:txBody>
      </p:sp>
    </p:spTree>
    <p:extLst>
      <p:ext uri="{BB962C8B-B14F-4D97-AF65-F5344CB8AC3E}">
        <p14:creationId xmlns:p14="http://schemas.microsoft.com/office/powerpoint/2010/main" val="3894917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Impact of weight loss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Bariatric surgical procedures produce weight loss </a:t>
            </a:r>
            <a:r>
              <a:rPr lang="en-US" dirty="0" smtClean="0"/>
              <a:t>by restricting </a:t>
            </a:r>
            <a:r>
              <a:rPr lang="en-US" dirty="0"/>
              <a:t>the size of a meal (all procedures) and by </a:t>
            </a:r>
            <a:r>
              <a:rPr lang="en-US" dirty="0" smtClean="0"/>
              <a:t>their effects </a:t>
            </a:r>
            <a:r>
              <a:rPr lang="en-US" dirty="0"/>
              <a:t>on gut hormones that affect appetite, such as </a:t>
            </a:r>
            <a:r>
              <a:rPr lang="en-US" dirty="0" smtClean="0"/>
              <a:t>gastric bypass </a:t>
            </a:r>
            <a:r>
              <a:rPr lang="en-US" dirty="0"/>
              <a:t>and gastric </a:t>
            </a:r>
            <a:r>
              <a:rPr lang="en-US" dirty="0" smtClean="0"/>
              <a:t> sleeve</a:t>
            </a:r>
            <a:r>
              <a:rPr lang="en-US" dirty="0"/>
              <a:t>. These procedures have </a:t>
            </a:r>
            <a:r>
              <a:rPr lang="en-US" dirty="0" smtClean="0"/>
              <a:t>been shown </a:t>
            </a:r>
            <a:r>
              <a:rPr lang="en-US" dirty="0"/>
              <a:t>to not only produce weight loss, but to have a </a:t>
            </a:r>
            <a:r>
              <a:rPr lang="en-US" dirty="0" smtClean="0"/>
              <a:t>positive impact </a:t>
            </a:r>
            <a:r>
              <a:rPr lang="en-US" dirty="0"/>
              <a:t>on diabetes, hypertension, </a:t>
            </a:r>
            <a:r>
              <a:rPr lang="en-US" dirty="0" err="1"/>
              <a:t>dyslipidemia</a:t>
            </a:r>
            <a:r>
              <a:rPr lang="en-US" dirty="0"/>
              <a:t> and </a:t>
            </a:r>
            <a:r>
              <a:rPr lang="en-US" dirty="0" smtClean="0"/>
              <a:t>even mortality.</a:t>
            </a:r>
            <a:endParaRPr lang="en-US" dirty="0"/>
          </a:p>
        </p:txBody>
      </p:sp>
    </p:spTree>
    <p:extLst>
      <p:ext uri="{BB962C8B-B14F-4D97-AF65-F5344CB8AC3E}">
        <p14:creationId xmlns:p14="http://schemas.microsoft.com/office/powerpoint/2010/main" val="4032956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6413" y="1435100"/>
            <a:ext cx="6322350" cy="4525963"/>
          </a:xfrm>
        </p:spPr>
      </p:pic>
    </p:spTree>
    <p:extLst>
      <p:ext uri="{BB962C8B-B14F-4D97-AF65-F5344CB8AC3E}">
        <p14:creationId xmlns:p14="http://schemas.microsoft.com/office/powerpoint/2010/main" val="3800148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11438" y="1666081"/>
            <a:ext cx="4432300" cy="4064000"/>
          </a:xfrm>
        </p:spPr>
      </p:pic>
    </p:spTree>
    <p:extLst>
      <p:ext uri="{BB962C8B-B14F-4D97-AF65-F5344CB8AC3E}">
        <p14:creationId xmlns:p14="http://schemas.microsoft.com/office/powerpoint/2010/main" val="3040073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Rationale for using </a:t>
            </a:r>
            <a:r>
              <a:rPr lang="en-US" dirty="0" smtClean="0"/>
              <a:t>medications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Prescription medications serve </a:t>
            </a:r>
            <a:r>
              <a:rPr lang="en-US" b="1" u="sng" dirty="0"/>
              <a:t>as an adjunct </a:t>
            </a:r>
            <a:r>
              <a:rPr lang="en-US" dirty="0"/>
              <a:t>to </a:t>
            </a:r>
            <a:r>
              <a:rPr lang="en-US" dirty="0" smtClean="0"/>
              <a:t>lifestyle changes </a:t>
            </a:r>
            <a:r>
              <a:rPr lang="en-US" dirty="0"/>
              <a:t>in order to produce the negative energy </a:t>
            </a:r>
            <a:r>
              <a:rPr lang="en-US" dirty="0" smtClean="0"/>
              <a:t>balance that </a:t>
            </a:r>
            <a:r>
              <a:rPr lang="en-US" dirty="0"/>
              <a:t>is required for weight loss. </a:t>
            </a:r>
            <a:endParaRPr lang="en-US" dirty="0" smtClean="0"/>
          </a:p>
          <a:p>
            <a:pPr marL="342900" indent="-342900">
              <a:buFont typeface="Arial" panose="020B0604020202020204" pitchFamily="34" charset="0"/>
              <a:buChar char="•"/>
            </a:pPr>
            <a:r>
              <a:rPr lang="en-US" dirty="0" smtClean="0"/>
              <a:t>Medication </a:t>
            </a:r>
            <a:r>
              <a:rPr lang="en-US" dirty="0"/>
              <a:t>does not work </a:t>
            </a:r>
            <a:r>
              <a:rPr lang="en-US" dirty="0" smtClean="0"/>
              <a:t>on its </a:t>
            </a:r>
            <a:r>
              <a:rPr lang="en-US" dirty="0"/>
              <a:t>own—however, it does </a:t>
            </a:r>
            <a:r>
              <a:rPr lang="en-US" u="sng" dirty="0"/>
              <a:t>suppress the appetite </a:t>
            </a:r>
            <a:r>
              <a:rPr lang="en-US" dirty="0"/>
              <a:t>to help </a:t>
            </a:r>
            <a:r>
              <a:rPr lang="en-US" dirty="0" smtClean="0"/>
              <a:t>the patient </a:t>
            </a:r>
            <a:r>
              <a:rPr lang="en-US" dirty="0"/>
              <a:t>ingest fewer calories. </a:t>
            </a:r>
            <a:endParaRPr lang="en-US" dirty="0" smtClean="0"/>
          </a:p>
          <a:p>
            <a:pPr marL="342900" indent="-342900">
              <a:buFont typeface="Arial" panose="020B0604020202020204" pitchFamily="34" charset="0"/>
              <a:buChar char="•"/>
            </a:pPr>
            <a:r>
              <a:rPr lang="en-US" dirty="0" smtClean="0"/>
              <a:t>With </a:t>
            </a:r>
            <a:r>
              <a:rPr lang="en-US" u="sng" dirty="0"/>
              <a:t>less hunger</a:t>
            </a:r>
            <a:r>
              <a:rPr lang="en-US" dirty="0"/>
              <a:t>, </a:t>
            </a:r>
            <a:r>
              <a:rPr lang="en-US" u="sng" dirty="0"/>
              <a:t>more </a:t>
            </a:r>
            <a:r>
              <a:rPr lang="en-US" u="sng" dirty="0" smtClean="0"/>
              <a:t>satiety</a:t>
            </a:r>
            <a:r>
              <a:rPr lang="en-US" dirty="0" smtClean="0"/>
              <a:t>, and </a:t>
            </a:r>
            <a:r>
              <a:rPr lang="en-US" dirty="0"/>
              <a:t>the ability to </a:t>
            </a:r>
            <a:r>
              <a:rPr lang="en-US" u="sng" dirty="0"/>
              <a:t>resist food cues</a:t>
            </a:r>
            <a:r>
              <a:rPr lang="en-US" dirty="0"/>
              <a:t> induced by medications </a:t>
            </a:r>
            <a:r>
              <a:rPr lang="en-US" dirty="0" smtClean="0"/>
              <a:t>that act </a:t>
            </a:r>
            <a:r>
              <a:rPr lang="en-US" dirty="0"/>
              <a:t>on central appetite centers, patients will be </a:t>
            </a:r>
            <a:r>
              <a:rPr lang="en-US" dirty="0" smtClean="0"/>
              <a:t> better </a:t>
            </a:r>
            <a:r>
              <a:rPr lang="en-US" dirty="0"/>
              <a:t>able </a:t>
            </a:r>
            <a:r>
              <a:rPr lang="en-US" dirty="0" smtClean="0"/>
              <a:t>to adhere </a:t>
            </a:r>
            <a:r>
              <a:rPr lang="en-US" dirty="0"/>
              <a:t>to their diet.</a:t>
            </a:r>
          </a:p>
        </p:txBody>
      </p:sp>
    </p:spTree>
    <p:extLst>
      <p:ext uri="{BB962C8B-B14F-4D97-AF65-F5344CB8AC3E}">
        <p14:creationId xmlns:p14="http://schemas.microsoft.com/office/powerpoint/2010/main" val="1309465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Based Medicine”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Medications are best </a:t>
            </a:r>
            <a:r>
              <a:rPr lang="en-US" dirty="0"/>
              <a:t>suited for patients who are motivated to lose weight </a:t>
            </a:r>
            <a:r>
              <a:rPr lang="en-US" dirty="0" smtClean="0"/>
              <a:t>and adherent </a:t>
            </a:r>
            <a:r>
              <a:rPr lang="en-US" dirty="0"/>
              <a:t>to lifestyle intervention since the combination </a:t>
            </a:r>
            <a:r>
              <a:rPr lang="en-US" dirty="0" smtClean="0"/>
              <a:t>is more </a:t>
            </a:r>
            <a:r>
              <a:rPr lang="en-US" dirty="0"/>
              <a:t>effective than lifestyle intervention or </a:t>
            </a:r>
            <a:r>
              <a:rPr lang="en-US" dirty="0" smtClean="0"/>
              <a:t>pharmacotherapy alone.</a:t>
            </a:r>
          </a:p>
          <a:p>
            <a:pPr marL="342900" indent="-342900">
              <a:buFont typeface="Arial" panose="020B0604020202020204" pitchFamily="34" charset="0"/>
              <a:buChar char="•"/>
            </a:pPr>
            <a:r>
              <a:rPr lang="en-US" dirty="0" smtClean="0"/>
              <a:t>While </a:t>
            </a:r>
            <a:r>
              <a:rPr lang="en-US" dirty="0"/>
              <a:t>a wide variety of medications have </a:t>
            </a:r>
            <a:r>
              <a:rPr lang="en-US" dirty="0" smtClean="0"/>
              <a:t>been utilized </a:t>
            </a:r>
            <a:r>
              <a:rPr lang="en-US" dirty="0"/>
              <a:t>to promote weight loss, only those shown to be </a:t>
            </a:r>
            <a:r>
              <a:rPr lang="en-US" dirty="0" smtClean="0"/>
              <a:t>effective and </a:t>
            </a:r>
            <a:r>
              <a:rPr lang="en-US" dirty="0"/>
              <a:t>approved by the </a:t>
            </a:r>
            <a:r>
              <a:rPr lang="en-US" dirty="0" smtClean="0"/>
              <a:t>FDA </a:t>
            </a:r>
            <a:r>
              <a:rPr lang="en-US" dirty="0"/>
              <a:t>for chronic obesity management should be utilized.</a:t>
            </a:r>
          </a:p>
          <a:p>
            <a:pPr marL="342900" indent="-342900">
              <a:buFont typeface="Arial" panose="020B0604020202020204" pitchFamily="34" charset="0"/>
              <a:buChar char="•"/>
            </a:pPr>
            <a:r>
              <a:rPr lang="en-US" dirty="0"/>
              <a:t>Some older medications are approved for short-term use, </a:t>
            </a:r>
            <a:r>
              <a:rPr lang="en-US" dirty="0" smtClean="0"/>
              <a:t> i.e. only </a:t>
            </a:r>
            <a:r>
              <a:rPr lang="en-US" dirty="0"/>
              <a:t>a few weeks, but their use results in </a:t>
            </a:r>
            <a:r>
              <a:rPr lang="en-US" dirty="0" smtClean="0"/>
              <a:t>modest </a:t>
            </a:r>
            <a:r>
              <a:rPr lang="en-US" dirty="0"/>
              <a:t>weight loss.</a:t>
            </a:r>
          </a:p>
        </p:txBody>
      </p:sp>
    </p:spTree>
    <p:extLst>
      <p:ext uri="{BB962C8B-B14F-4D97-AF65-F5344CB8AC3E}">
        <p14:creationId xmlns:p14="http://schemas.microsoft.com/office/powerpoint/2010/main" val="23144976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as Chronic Condition”</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long-term use of medication for weight loss is most effective when continued indefinitely.</a:t>
            </a:r>
          </a:p>
          <a:p>
            <a:pPr marL="342900" indent="-342900">
              <a:buFont typeface="Arial" panose="020B0604020202020204" pitchFamily="34" charset="0"/>
              <a:buChar char="•"/>
            </a:pPr>
            <a:r>
              <a:rPr lang="en-US" dirty="0" smtClean="0"/>
              <a:t>The </a:t>
            </a:r>
            <a:r>
              <a:rPr lang="en-US" dirty="0"/>
              <a:t>patient should be monitored </a:t>
            </a:r>
            <a:r>
              <a:rPr lang="en-US" dirty="0" smtClean="0"/>
              <a:t>periodically. </a:t>
            </a:r>
          </a:p>
          <a:p>
            <a:pPr marL="342900" indent="-342900">
              <a:buFont typeface="Arial" panose="020B0604020202020204" pitchFamily="34" charset="0"/>
              <a:buChar char="•"/>
            </a:pPr>
            <a:r>
              <a:rPr lang="en-US" dirty="0" smtClean="0"/>
              <a:t>Address patient concerns, and provide </a:t>
            </a:r>
            <a:r>
              <a:rPr lang="en-US" dirty="0"/>
              <a:t>ongoing </a:t>
            </a:r>
            <a:r>
              <a:rPr lang="en-US" dirty="0" smtClean="0"/>
              <a:t>support….(most important) </a:t>
            </a:r>
          </a:p>
        </p:txBody>
      </p:sp>
    </p:spTree>
    <p:extLst>
      <p:ext uri="{BB962C8B-B14F-4D97-AF65-F5344CB8AC3E}">
        <p14:creationId xmlns:p14="http://schemas.microsoft.com/office/powerpoint/2010/main" val="3770377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PHARMACOTHERAPY </a:t>
            </a:r>
            <a:r>
              <a:rPr lang="en-US" dirty="0" smtClean="0"/>
              <a:t>CRITERIA</a:t>
            </a: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marL="342900" indent="-342900">
              <a:buFont typeface="Arial" panose="020B0604020202020204" pitchFamily="34" charset="0"/>
              <a:buChar char="•"/>
            </a:pPr>
            <a:r>
              <a:rPr lang="en-US" dirty="0" smtClean="0"/>
              <a:t>body mass index </a:t>
            </a:r>
            <a:r>
              <a:rPr lang="en-US" dirty="0"/>
              <a:t>(BMI) ≥</a:t>
            </a:r>
            <a:r>
              <a:rPr lang="en-US" dirty="0" smtClean="0"/>
              <a:t>30</a:t>
            </a:r>
          </a:p>
          <a:p>
            <a:pPr marL="342900" indent="-342900">
              <a:buFont typeface="Arial" panose="020B0604020202020204" pitchFamily="34" charset="0"/>
              <a:buChar char="•"/>
            </a:pPr>
            <a:r>
              <a:rPr lang="en-US" dirty="0" smtClean="0"/>
              <a:t>or </a:t>
            </a:r>
            <a:r>
              <a:rPr lang="en-US" dirty="0"/>
              <a:t>≥27 </a:t>
            </a:r>
            <a:r>
              <a:rPr lang="en-US" dirty="0" smtClean="0"/>
              <a:t>who </a:t>
            </a:r>
            <a:r>
              <a:rPr lang="en-US" dirty="0"/>
              <a:t>have other </a:t>
            </a:r>
            <a:r>
              <a:rPr lang="en-US" dirty="0" smtClean="0"/>
              <a:t>risk factors or diseases, (comorbidities) such as hypertension, dyslipidemia, cardiovascular disease, diabetes, fatty liver disease, and obstructive sleep apnea... </a:t>
            </a:r>
          </a:p>
          <a:p>
            <a:pPr>
              <a:buNone/>
            </a:pPr>
            <a:endParaRPr lang="en-US" dirty="0"/>
          </a:p>
        </p:txBody>
      </p:sp>
    </p:spTree>
    <p:extLst>
      <p:ext uri="{BB962C8B-B14F-4D97-AF65-F5344CB8AC3E}">
        <p14:creationId xmlns:p14="http://schemas.microsoft.com/office/powerpoint/2010/main" val="967260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a:t>
            </a:r>
            <a:endParaRPr lang="en-US" dirty="0"/>
          </a:p>
        </p:txBody>
      </p:sp>
      <p:sp>
        <p:nvSpPr>
          <p:cNvPr id="3" name="Content Placeholder 2"/>
          <p:cNvSpPr>
            <a:spLocks noGrp="1"/>
          </p:cNvSpPr>
          <p:nvPr>
            <p:ph idx="1"/>
          </p:nvPr>
        </p:nvSpPr>
        <p:spPr/>
        <p:txBody>
          <a:bodyPr/>
          <a:lstStyle/>
          <a:p>
            <a:pPr algn="ctr">
              <a:buNone/>
            </a:pPr>
            <a:r>
              <a:rPr lang="en-US" b="1" dirty="0" smtClean="0"/>
              <a:t>Approved Medications</a:t>
            </a:r>
          </a:p>
          <a:p>
            <a:pPr algn="ctr">
              <a:buNone/>
            </a:pPr>
            <a:endParaRPr lang="en-US" dirty="0" smtClean="0"/>
          </a:p>
          <a:p>
            <a:r>
              <a:rPr lang="en-US" dirty="0" smtClean="0"/>
              <a:t>Since obesity requires long-term management, most  focus  will be on those medications approved for long-term use.</a:t>
            </a:r>
          </a:p>
          <a:p>
            <a:pPr>
              <a:buNone/>
            </a:pPr>
            <a:endParaRPr lang="en-US" dirty="0"/>
          </a:p>
        </p:txBody>
      </p:sp>
    </p:spTree>
    <p:extLst>
      <p:ext uri="{BB962C8B-B14F-4D97-AF65-F5344CB8AC3E}">
        <p14:creationId xmlns:p14="http://schemas.microsoft.com/office/powerpoint/2010/main" val="2096903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Obesity Literature</a:t>
            </a:r>
            <a:br>
              <a:rPr lang="en-US" dirty="0" smtClean="0"/>
            </a:br>
            <a:r>
              <a:rPr lang="en-US" dirty="0" smtClean="0"/>
              <a:t>(Rx </a:t>
            </a:r>
            <a:r>
              <a:rPr lang="en-US" dirty="0" err="1" smtClean="0"/>
              <a:t>v.s</a:t>
            </a:r>
            <a:r>
              <a:rPr lang="en-US" dirty="0" smtClean="0"/>
              <a:t> placebo)</a:t>
            </a:r>
            <a:endParaRPr lang="en-US" dirty="0"/>
          </a:p>
        </p:txBody>
      </p:sp>
      <p:sp>
        <p:nvSpPr>
          <p:cNvPr id="3" name="Content Placeholder 2"/>
          <p:cNvSpPr>
            <a:spLocks noGrp="1"/>
          </p:cNvSpPr>
          <p:nvPr>
            <p:ph idx="1"/>
          </p:nvPr>
        </p:nvSpPr>
        <p:spPr/>
        <p:txBody>
          <a:bodyPr>
            <a:normAutofit/>
          </a:bodyPr>
          <a:lstStyle/>
          <a:p>
            <a:pPr>
              <a:buNone/>
            </a:pPr>
            <a:endParaRPr lang="en-US" dirty="0" smtClean="0"/>
          </a:p>
          <a:p>
            <a:pPr>
              <a:buNone/>
            </a:pPr>
            <a:r>
              <a:rPr lang="en-US" dirty="0" smtClean="0"/>
              <a:t>Obesity trials  are different than trials for other</a:t>
            </a:r>
          </a:p>
          <a:p>
            <a:pPr>
              <a:buNone/>
            </a:pPr>
            <a:r>
              <a:rPr lang="en-US" dirty="0" smtClean="0"/>
              <a:t>chronic diseases, because:</a:t>
            </a:r>
          </a:p>
          <a:p>
            <a:pPr marL="342900" indent="-342900">
              <a:buFont typeface="Arial" panose="020B0604020202020204" pitchFamily="34" charset="0"/>
              <a:buChar char="•"/>
            </a:pPr>
            <a:r>
              <a:rPr lang="en-US" dirty="0" smtClean="0"/>
              <a:t>IRB’s want the placebo group to get some help too.</a:t>
            </a:r>
          </a:p>
          <a:p>
            <a:pPr marL="342900" indent="-342900">
              <a:buFont typeface="Arial" panose="020B0604020202020204" pitchFamily="34" charset="0"/>
              <a:buChar char="•"/>
            </a:pPr>
            <a:r>
              <a:rPr lang="en-US" dirty="0" smtClean="0"/>
              <a:t>The stronger the ancillary weight loss program, the greater the weight loss, but the difference between drug and placebo weight loss decreases.</a:t>
            </a:r>
          </a:p>
          <a:p>
            <a:pPr>
              <a:buNone/>
            </a:pPr>
            <a:endParaRPr lang="en-US" dirty="0" smtClean="0"/>
          </a:p>
          <a:p>
            <a:pPr>
              <a:buNone/>
            </a:pPr>
            <a:r>
              <a:rPr lang="en-US" dirty="0" smtClean="0"/>
              <a:t>Most obesity drug trials minimize the ancillary</a:t>
            </a:r>
          </a:p>
          <a:p>
            <a:pPr>
              <a:buNone/>
            </a:pPr>
            <a:r>
              <a:rPr lang="en-US" dirty="0" smtClean="0"/>
              <a:t>program to maximize </a:t>
            </a:r>
            <a:r>
              <a:rPr lang="en-US" u="sng" dirty="0" smtClean="0"/>
              <a:t>the difference</a:t>
            </a:r>
            <a:r>
              <a:rPr lang="en-US" dirty="0" smtClean="0"/>
              <a:t>. </a:t>
            </a:r>
            <a:endParaRPr lang="en-US" dirty="0"/>
          </a:p>
        </p:txBody>
      </p:sp>
    </p:spTree>
    <p:extLst>
      <p:ext uri="{BB962C8B-B14F-4D97-AF65-F5344CB8AC3E}">
        <p14:creationId xmlns:p14="http://schemas.microsoft.com/office/powerpoint/2010/main" val="2700405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Stronger Weight Loss Program Gives</a:t>
            </a:r>
            <a:br>
              <a:rPr lang="en-US" dirty="0" smtClean="0"/>
            </a:br>
            <a:r>
              <a:rPr lang="en-US" dirty="0" smtClean="0"/>
              <a:t>More Weight Loss, Less Difference</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609600" y="1524000"/>
            <a:ext cx="7862969" cy="4525963"/>
          </a:xfrm>
          <a:prstGeom prst="rect">
            <a:avLst/>
          </a:prstGeom>
          <a:noFill/>
          <a:ln w="9525">
            <a:noFill/>
            <a:miter lim="800000"/>
            <a:headEnd/>
            <a:tailEnd/>
          </a:ln>
        </p:spPr>
      </p:pic>
    </p:spTree>
    <p:extLst>
      <p:ext uri="{BB962C8B-B14F-4D97-AF65-F5344CB8AC3E}">
        <p14:creationId xmlns:p14="http://schemas.microsoft.com/office/powerpoint/2010/main" val="391749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lstStyle/>
          <a:p>
            <a:r>
              <a:rPr lang="en-US" dirty="0" smtClean="0"/>
              <a:t>Explore </a:t>
            </a:r>
            <a:r>
              <a:rPr lang="en-US" dirty="0"/>
              <a:t>the efficacy, safety, and other </a:t>
            </a:r>
            <a:r>
              <a:rPr lang="en-US" dirty="0" smtClean="0"/>
              <a:t>factors to </a:t>
            </a:r>
            <a:r>
              <a:rPr lang="en-US" dirty="0"/>
              <a:t>be considered regarding the use of medications </a:t>
            </a:r>
            <a:r>
              <a:rPr lang="en-US" dirty="0" smtClean="0"/>
              <a:t>for chronic </a:t>
            </a:r>
            <a:r>
              <a:rPr lang="en-US" dirty="0"/>
              <a:t>weight management</a:t>
            </a:r>
            <a:r>
              <a:rPr lang="en-US" dirty="0" smtClean="0"/>
              <a:t>.</a:t>
            </a:r>
          </a:p>
          <a:p>
            <a:pPr marL="0" indent="0" algn="ctr">
              <a:buNone/>
            </a:pPr>
            <a:endParaRPr lang="en-US" dirty="0" smtClean="0"/>
          </a:p>
          <a:p>
            <a:pPr marL="0" indent="0" algn="ctr">
              <a:buNone/>
            </a:pPr>
            <a:r>
              <a:rPr lang="en-US" dirty="0" smtClean="0"/>
              <a:t>Part I </a:t>
            </a:r>
          </a:p>
          <a:p>
            <a:pPr marL="0" indent="0" algn="ctr">
              <a:buNone/>
            </a:pPr>
            <a:r>
              <a:rPr lang="en-US" b="1" dirty="0" smtClean="0"/>
              <a:t>Approved Medications</a:t>
            </a:r>
            <a:endParaRPr lang="en-US" b="1" dirty="0"/>
          </a:p>
          <a:p>
            <a:pPr marL="0" indent="0" algn="ctr">
              <a:buNone/>
            </a:pPr>
            <a:r>
              <a:rPr lang="en-US" dirty="0"/>
              <a:t>Part </a:t>
            </a:r>
            <a:r>
              <a:rPr lang="en-US" dirty="0" smtClean="0"/>
              <a:t>II</a:t>
            </a:r>
          </a:p>
          <a:p>
            <a:pPr marL="0" indent="0" algn="ctr">
              <a:buNone/>
            </a:pPr>
            <a:r>
              <a:rPr lang="en-US" dirty="0" smtClean="0"/>
              <a:t> </a:t>
            </a:r>
            <a:r>
              <a:rPr lang="en-US" dirty="0"/>
              <a:t>“Off label” </a:t>
            </a:r>
          </a:p>
          <a:p>
            <a:pPr marL="0" indent="0" algn="ctr">
              <a:buNone/>
            </a:pPr>
            <a:r>
              <a:rPr lang="en-US" dirty="0" smtClean="0"/>
              <a:t>Part </a:t>
            </a:r>
            <a:r>
              <a:rPr lang="en-US" dirty="0"/>
              <a:t>III </a:t>
            </a:r>
            <a:endParaRPr lang="en-US" dirty="0" smtClean="0"/>
          </a:p>
          <a:p>
            <a:pPr marL="0" indent="0" algn="ctr">
              <a:buNone/>
            </a:pPr>
            <a:r>
              <a:rPr lang="en-US" dirty="0" smtClean="0"/>
              <a:t>Weight </a:t>
            </a:r>
            <a:r>
              <a:rPr lang="en-US" dirty="0"/>
              <a:t>Promoting </a:t>
            </a:r>
            <a:r>
              <a:rPr lang="en-US" dirty="0" smtClean="0"/>
              <a:t>Meds</a:t>
            </a:r>
            <a:endParaRPr lang="en-US" dirty="0"/>
          </a:p>
          <a:p>
            <a:pPr marL="0" indent="0" algn="ctr">
              <a:buNone/>
            </a:pPr>
            <a:r>
              <a:rPr lang="en-US" dirty="0" smtClean="0"/>
              <a:t>Part IV </a:t>
            </a:r>
          </a:p>
          <a:p>
            <a:pPr marL="0" indent="0" algn="ctr">
              <a:buNone/>
            </a:pPr>
            <a:r>
              <a:rPr lang="en-US" dirty="0" smtClean="0"/>
              <a:t>Other Medications</a:t>
            </a:r>
          </a:p>
          <a:p>
            <a:endParaRPr lang="en-US" dirty="0"/>
          </a:p>
        </p:txBody>
      </p:sp>
    </p:spTree>
    <p:extLst>
      <p:ext uri="{BB962C8B-B14F-4D97-AF65-F5344CB8AC3E}">
        <p14:creationId xmlns:p14="http://schemas.microsoft.com/office/powerpoint/2010/main" val="2334810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weight loss” </a:t>
            </a:r>
            <a:endParaRPr lang="en-US"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457200" y="1726223"/>
            <a:ext cx="8229600" cy="4369777"/>
          </a:xfrm>
          <a:prstGeom prst="rect">
            <a:avLst/>
          </a:prstGeom>
          <a:noFill/>
          <a:ln w="9525">
            <a:noFill/>
            <a:miter lim="800000"/>
            <a:headEnd/>
            <a:tailEnd/>
          </a:ln>
        </p:spPr>
      </p:pic>
    </p:spTree>
    <p:extLst>
      <p:ext uri="{BB962C8B-B14F-4D97-AF65-F5344CB8AC3E}">
        <p14:creationId xmlns:p14="http://schemas.microsoft.com/office/powerpoint/2010/main" val="17950447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“sustained long term”</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457200" y="1678293"/>
            <a:ext cx="8229600" cy="4369777"/>
          </a:xfrm>
          <a:prstGeom prst="rect">
            <a:avLst/>
          </a:prstGeom>
          <a:noFill/>
          <a:ln w="9525">
            <a:noFill/>
            <a:miter lim="800000"/>
            <a:headEnd/>
            <a:tailEnd/>
          </a:ln>
        </p:spPr>
      </p:pic>
    </p:spTree>
    <p:extLst>
      <p:ext uri="{BB962C8B-B14F-4D97-AF65-F5344CB8AC3E}">
        <p14:creationId xmlns:p14="http://schemas.microsoft.com/office/powerpoint/2010/main" val="19218353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Grp="1" noChangeAspect="1" noChangeArrowheads="1"/>
          </p:cNvPicPr>
          <p:nvPr>
            <p:ph idx="1"/>
          </p:nvPr>
        </p:nvPicPr>
        <p:blipFill>
          <a:blip r:embed="rId2" cstate="print"/>
          <a:srcRect/>
          <a:stretch>
            <a:fillRect/>
          </a:stretch>
        </p:blipFill>
        <p:spPr bwMode="auto">
          <a:xfrm>
            <a:off x="533400" y="1066800"/>
            <a:ext cx="8222995" cy="4525963"/>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US" dirty="0" smtClean="0"/>
              <a:t>Weight Loss with Combination</a:t>
            </a:r>
            <a:br>
              <a:rPr lang="en-US" dirty="0" smtClean="0"/>
            </a:br>
            <a:r>
              <a:rPr lang="en-US" dirty="0" smtClean="0"/>
              <a:t>Therapy</a:t>
            </a:r>
            <a:endParaRPr lang="en-US" dirty="0"/>
          </a:p>
        </p:txBody>
      </p:sp>
    </p:spTree>
    <p:extLst>
      <p:ext uri="{BB962C8B-B14F-4D97-AF65-F5344CB8AC3E}">
        <p14:creationId xmlns:p14="http://schemas.microsoft.com/office/powerpoint/2010/main" val="18754648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“Combination Rationale”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Because combination pharmacotherapy for obesity deploys medications with differing </a:t>
            </a:r>
            <a:r>
              <a:rPr lang="en-US" u="sng" dirty="0" smtClean="0"/>
              <a:t>mechanisms of action</a:t>
            </a:r>
            <a:r>
              <a:rPr lang="en-US" dirty="0" smtClean="0"/>
              <a:t>, it offers the prospect of overcoming the counter-regulatory mechanisms that become manifest in the weight-reduced state. </a:t>
            </a:r>
          </a:p>
          <a:p>
            <a:pPr marL="342900" indent="-342900">
              <a:buFont typeface="Arial" panose="020B0604020202020204" pitchFamily="34" charset="0"/>
              <a:buChar char="•"/>
            </a:pPr>
            <a:r>
              <a:rPr lang="en-US" dirty="0" smtClean="0"/>
              <a:t>Combination therapy also allows prescription of </a:t>
            </a:r>
            <a:r>
              <a:rPr lang="en-US" u="sng" dirty="0" smtClean="0"/>
              <a:t>lower doses</a:t>
            </a:r>
            <a:r>
              <a:rPr lang="en-US" dirty="0" smtClean="0"/>
              <a:t> of each medication to minimize adverse effects</a:t>
            </a:r>
            <a:endParaRPr lang="en-US" dirty="0"/>
          </a:p>
        </p:txBody>
      </p:sp>
    </p:spTree>
    <p:extLst>
      <p:ext uri="{BB962C8B-B14F-4D97-AF65-F5344CB8AC3E}">
        <p14:creationId xmlns:p14="http://schemas.microsoft.com/office/powerpoint/2010/main" val="3735841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Two Drugs for Weight Loss </a:t>
            </a:r>
            <a:br>
              <a:rPr lang="en-US" b="1" dirty="0" smtClean="0"/>
            </a:br>
            <a:endParaRPr lang="en-US" dirty="0"/>
          </a:p>
        </p:txBody>
      </p:sp>
      <p:sp>
        <p:nvSpPr>
          <p:cNvPr id="3" name="Content Placeholder 2"/>
          <p:cNvSpPr>
            <a:spLocks noGrp="1"/>
          </p:cNvSpPr>
          <p:nvPr>
            <p:ph idx="1"/>
          </p:nvPr>
        </p:nvSpPr>
        <p:spPr>
          <a:xfrm>
            <a:off x="228600" y="1600200"/>
            <a:ext cx="8915400" cy="4525963"/>
          </a:xfrm>
        </p:spPr>
        <p:txBody>
          <a:bodyPr>
            <a:normAutofit/>
          </a:bodyPr>
          <a:lstStyle/>
          <a:p>
            <a:r>
              <a:rPr lang="en-US" dirty="0" smtClean="0"/>
              <a:t>In 2012, the FDA approved one new drug and a new combination of 2 old drugs as adjuncts to lifestyle changes for chronic weight management. </a:t>
            </a:r>
          </a:p>
          <a:p>
            <a:pPr>
              <a:buFont typeface="Wingdings" pitchFamily="2" charset="2"/>
              <a:buChar char="q"/>
            </a:pPr>
            <a:r>
              <a:rPr lang="en-US" dirty="0" err="1" smtClean="0"/>
              <a:t>Qsymia</a:t>
            </a:r>
            <a:r>
              <a:rPr lang="en-US" dirty="0" smtClean="0"/>
              <a:t> is a fixed-dose combination of the weight-loss drug </a:t>
            </a:r>
            <a:r>
              <a:rPr lang="en-US" dirty="0" err="1" smtClean="0"/>
              <a:t>phentermine</a:t>
            </a:r>
            <a:r>
              <a:rPr lang="en-US" dirty="0" smtClean="0"/>
              <a:t> and an extended-release (ER) formulation of </a:t>
            </a:r>
            <a:r>
              <a:rPr lang="en-US" dirty="0" err="1" smtClean="0"/>
              <a:t>topiramate</a:t>
            </a:r>
            <a:r>
              <a:rPr lang="en-US" dirty="0" smtClean="0"/>
              <a:t>. </a:t>
            </a:r>
          </a:p>
          <a:p>
            <a:pPr>
              <a:buFont typeface="Wingdings" pitchFamily="2" charset="2"/>
              <a:buChar char="q"/>
            </a:pPr>
            <a:r>
              <a:rPr lang="en-US" dirty="0" err="1" smtClean="0"/>
              <a:t>Belviq</a:t>
            </a:r>
            <a:r>
              <a:rPr lang="en-US" dirty="0" smtClean="0"/>
              <a:t> (</a:t>
            </a:r>
            <a:r>
              <a:rPr lang="en-US" dirty="0" err="1" smtClean="0"/>
              <a:t>Lorcaserin</a:t>
            </a:r>
            <a:r>
              <a:rPr lang="en-US" dirty="0" smtClean="0"/>
              <a:t>)is a selective serotonin (5HT) 2C receptor agonist.</a:t>
            </a:r>
          </a:p>
          <a:p>
            <a:pPr>
              <a:buNone/>
            </a:pPr>
            <a:endParaRPr lang="en-US" dirty="0" smtClean="0"/>
          </a:p>
          <a:p>
            <a:pPr>
              <a:buNone/>
            </a:pPr>
            <a:endParaRPr lang="en-US" dirty="0"/>
          </a:p>
        </p:txBody>
      </p:sp>
    </p:spTree>
    <p:extLst>
      <p:ext uri="{BB962C8B-B14F-4D97-AF65-F5344CB8AC3E}">
        <p14:creationId xmlns:p14="http://schemas.microsoft.com/office/powerpoint/2010/main" val="12702039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endParaRPr lang="en-US" dirty="0"/>
          </a:p>
        </p:txBody>
      </p:sp>
      <p:sp>
        <p:nvSpPr>
          <p:cNvPr id="3" name="Content Placeholder 2"/>
          <p:cNvSpPr>
            <a:spLocks noGrp="1"/>
          </p:cNvSpPr>
          <p:nvPr>
            <p:ph idx="1"/>
          </p:nvPr>
        </p:nvSpPr>
        <p:spPr/>
        <p:txBody>
          <a:bodyPr>
            <a:normAutofit/>
          </a:bodyPr>
          <a:lstStyle/>
          <a:p>
            <a:r>
              <a:rPr lang="en-US" dirty="0" smtClean="0"/>
              <a:t>(CONQUER): a </a:t>
            </a:r>
            <a:r>
              <a:rPr lang="en-US" dirty="0" err="1" smtClean="0"/>
              <a:t>randomised</a:t>
            </a:r>
            <a:r>
              <a:rPr lang="en-US" dirty="0" smtClean="0"/>
              <a:t>, placebo-controlled, phase 3 trial. </a:t>
            </a:r>
          </a:p>
          <a:p>
            <a:r>
              <a:rPr lang="en-US" dirty="0" smtClean="0"/>
              <a:t>Interpretation:</a:t>
            </a:r>
          </a:p>
          <a:p>
            <a:pPr>
              <a:buFont typeface="Wingdings" pitchFamily="2" charset="2"/>
              <a:buChar char="Ø"/>
            </a:pPr>
            <a:r>
              <a:rPr lang="en-US" dirty="0" smtClean="0"/>
              <a:t>The combination of </a:t>
            </a:r>
            <a:r>
              <a:rPr lang="en-US" dirty="0" err="1" smtClean="0"/>
              <a:t>phentermine</a:t>
            </a:r>
            <a:r>
              <a:rPr lang="en-US" dirty="0" smtClean="0"/>
              <a:t> and </a:t>
            </a:r>
            <a:r>
              <a:rPr lang="en-US" dirty="0" err="1" smtClean="0"/>
              <a:t>topiramate</a:t>
            </a:r>
            <a:r>
              <a:rPr lang="en-US" dirty="0" smtClean="0"/>
              <a:t>, with </a:t>
            </a:r>
            <a:r>
              <a:rPr lang="en-US" u="sng" dirty="0" smtClean="0"/>
              <a:t>office-based</a:t>
            </a:r>
            <a:r>
              <a:rPr lang="en-US" dirty="0" smtClean="0"/>
              <a:t> lifestyle interventions, might be a valuable treatment for obesity that can be provided by </a:t>
            </a:r>
            <a:r>
              <a:rPr lang="en-US" u="sng" dirty="0" smtClean="0"/>
              <a:t>family doctors</a:t>
            </a:r>
            <a:r>
              <a:rPr lang="en-US" dirty="0" smtClean="0"/>
              <a:t>.</a:t>
            </a:r>
          </a:p>
          <a:p>
            <a:pPr>
              <a:buNone/>
            </a:pPr>
            <a:endParaRPr lang="en-US" i="1" dirty="0" smtClean="0"/>
          </a:p>
          <a:p>
            <a:pPr>
              <a:buNone/>
            </a:pPr>
            <a:r>
              <a:rPr lang="en-US" sz="2400" i="1" dirty="0" smtClean="0"/>
              <a:t>JAMA. </a:t>
            </a:r>
            <a:r>
              <a:rPr lang="en-US" sz="2400" dirty="0" smtClean="0"/>
              <a:t>2013;310(6):637-638. </a:t>
            </a:r>
          </a:p>
          <a:p>
            <a:endParaRPr lang="en-US" dirty="0"/>
          </a:p>
        </p:txBody>
      </p:sp>
    </p:spTree>
    <p:extLst>
      <p:ext uri="{BB962C8B-B14F-4D97-AF65-F5344CB8AC3E}">
        <p14:creationId xmlns:p14="http://schemas.microsoft.com/office/powerpoint/2010/main" val="11176670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endParaRPr lang="en-US" dirty="0"/>
          </a:p>
        </p:txBody>
      </p:sp>
      <p:sp>
        <p:nvSpPr>
          <p:cNvPr id="3" name="Content Placeholder 2"/>
          <p:cNvSpPr>
            <a:spLocks noGrp="1"/>
          </p:cNvSpPr>
          <p:nvPr>
            <p:ph idx="1"/>
          </p:nvPr>
        </p:nvSpPr>
        <p:spPr/>
        <p:txBody>
          <a:bodyPr>
            <a:normAutofit fontScale="92500"/>
          </a:bodyPr>
          <a:lstStyle/>
          <a:p>
            <a:pPr marL="342900" indent="-342900">
              <a:buFont typeface="Arial" panose="020B0604020202020204" pitchFamily="34" charset="0"/>
              <a:buChar char="•"/>
            </a:pPr>
            <a:r>
              <a:rPr lang="en-US" dirty="0"/>
              <a:t>The </a:t>
            </a:r>
            <a:r>
              <a:rPr lang="en-US" dirty="0" smtClean="0"/>
              <a:t>CONQUER, SEQUEL, and EQUIP  </a:t>
            </a:r>
            <a:r>
              <a:rPr lang="en-US" dirty="0"/>
              <a:t>trials </a:t>
            </a:r>
            <a:r>
              <a:rPr lang="en-US" dirty="0" smtClean="0"/>
              <a:t>involved 4,426 </a:t>
            </a:r>
            <a:r>
              <a:rPr lang="en-US" dirty="0"/>
              <a:t>overweight or obese patients. </a:t>
            </a:r>
            <a:endParaRPr lang="en-US" dirty="0" smtClean="0"/>
          </a:p>
          <a:p>
            <a:pPr marL="342900" indent="-342900">
              <a:buFont typeface="Arial" panose="020B0604020202020204" pitchFamily="34" charset="0"/>
              <a:buChar char="•"/>
            </a:pPr>
            <a:r>
              <a:rPr lang="en-US" dirty="0" smtClean="0"/>
              <a:t>Results </a:t>
            </a:r>
            <a:r>
              <a:rPr lang="en-US" dirty="0"/>
              <a:t>of the 3 </a:t>
            </a:r>
            <a:r>
              <a:rPr lang="en-US" dirty="0" smtClean="0"/>
              <a:t>trials showed </a:t>
            </a:r>
            <a:r>
              <a:rPr lang="en-US" dirty="0"/>
              <a:t>that the combination of diet and lifestyle </a:t>
            </a:r>
            <a:r>
              <a:rPr lang="en-US" dirty="0" smtClean="0"/>
              <a:t>intervention with </a:t>
            </a:r>
            <a:r>
              <a:rPr lang="en-US" dirty="0" err="1"/>
              <a:t>phentermine</a:t>
            </a:r>
            <a:r>
              <a:rPr lang="en-US" dirty="0"/>
              <a:t>/</a:t>
            </a:r>
            <a:r>
              <a:rPr lang="en-US" dirty="0" err="1"/>
              <a:t>topiramate</a:t>
            </a:r>
            <a:r>
              <a:rPr lang="en-US" dirty="0"/>
              <a:t> ER (at doses of </a:t>
            </a:r>
            <a:r>
              <a:rPr lang="en-US" dirty="0" smtClean="0"/>
              <a:t>3.75 mg/23 </a:t>
            </a:r>
            <a:r>
              <a:rPr lang="en-US" dirty="0"/>
              <a:t>mg, 7.5 mg/46 mg, or 15 mg/92 mg once daily) </a:t>
            </a:r>
            <a:r>
              <a:rPr lang="en-US" dirty="0" smtClean="0"/>
              <a:t>led to </a:t>
            </a:r>
            <a:r>
              <a:rPr lang="en-US" dirty="0"/>
              <a:t>significantly greater </a:t>
            </a:r>
            <a:r>
              <a:rPr lang="en-US" u="sng" dirty="0"/>
              <a:t>reductions in body weight</a:t>
            </a:r>
            <a:r>
              <a:rPr lang="en-US" dirty="0"/>
              <a:t> and </a:t>
            </a:r>
            <a:r>
              <a:rPr lang="en-US" dirty="0" smtClean="0"/>
              <a:t>waist circumference </a:t>
            </a:r>
            <a:r>
              <a:rPr lang="en-US" dirty="0"/>
              <a:t>than the combination of diet and </a:t>
            </a:r>
            <a:r>
              <a:rPr lang="en-US" dirty="0" smtClean="0"/>
              <a:t>lifestyle intervention </a:t>
            </a:r>
            <a:r>
              <a:rPr lang="en-US" dirty="0"/>
              <a:t>with placebo. The mean weight loss </a:t>
            </a:r>
            <a:r>
              <a:rPr lang="en-US" dirty="0" smtClean="0"/>
              <a:t>ranged from </a:t>
            </a:r>
            <a:r>
              <a:rPr lang="en-US" dirty="0"/>
              <a:t>5.1% with </a:t>
            </a:r>
            <a:r>
              <a:rPr lang="en-US" dirty="0" err="1"/>
              <a:t>phentermine</a:t>
            </a:r>
            <a:r>
              <a:rPr lang="en-US" dirty="0"/>
              <a:t>/</a:t>
            </a:r>
            <a:r>
              <a:rPr lang="en-US" dirty="0" err="1"/>
              <a:t>topiramate</a:t>
            </a:r>
            <a:r>
              <a:rPr lang="en-US" dirty="0"/>
              <a:t> ER 3.75 mg/23 </a:t>
            </a:r>
            <a:r>
              <a:rPr lang="en-US" dirty="0" smtClean="0"/>
              <a:t>mg once </a:t>
            </a:r>
            <a:r>
              <a:rPr lang="en-US" dirty="0"/>
              <a:t>daily to 10.9% with </a:t>
            </a:r>
            <a:r>
              <a:rPr lang="en-US" dirty="0" smtClean="0"/>
              <a:t> </a:t>
            </a:r>
            <a:r>
              <a:rPr lang="en-US" dirty="0" err="1" smtClean="0"/>
              <a:t>phentermine</a:t>
            </a:r>
            <a:r>
              <a:rPr lang="en-US" dirty="0" smtClean="0"/>
              <a:t>/</a:t>
            </a:r>
            <a:r>
              <a:rPr lang="en-US" dirty="0" err="1" smtClean="0"/>
              <a:t>topiramate</a:t>
            </a:r>
            <a:r>
              <a:rPr lang="en-US" dirty="0" smtClean="0"/>
              <a:t> </a:t>
            </a:r>
            <a:r>
              <a:rPr lang="en-US" dirty="0"/>
              <a:t>ER </a:t>
            </a:r>
            <a:r>
              <a:rPr lang="en-US" dirty="0" smtClean="0"/>
              <a:t>15 mg/92 </a:t>
            </a:r>
            <a:r>
              <a:rPr lang="en-US" dirty="0"/>
              <a:t>mg once daily; weight loss was 1.6% with the </a:t>
            </a:r>
            <a:r>
              <a:rPr lang="en-US" dirty="0" smtClean="0"/>
              <a:t>addition of placebo. Significantly </a:t>
            </a:r>
            <a:r>
              <a:rPr lang="en-US" dirty="0"/>
              <a:t>more patients with </a:t>
            </a:r>
            <a:r>
              <a:rPr lang="en-US" dirty="0" err="1" smtClean="0"/>
              <a:t>phentermine</a:t>
            </a:r>
            <a:r>
              <a:rPr lang="en-US" dirty="0" smtClean="0"/>
              <a:t>/ </a:t>
            </a:r>
            <a:r>
              <a:rPr lang="en-US" dirty="0" err="1" smtClean="0"/>
              <a:t>topiramate</a:t>
            </a:r>
            <a:r>
              <a:rPr lang="en-US" dirty="0" smtClean="0"/>
              <a:t>  ER </a:t>
            </a:r>
            <a:r>
              <a:rPr lang="en-US" dirty="0"/>
              <a:t>at all 3 dose levels experienced </a:t>
            </a:r>
            <a:r>
              <a:rPr lang="en-US" dirty="0" smtClean="0"/>
              <a:t>weight loss </a:t>
            </a:r>
            <a:r>
              <a:rPr lang="en-US" dirty="0"/>
              <a:t>≥5% than placebo patients (ranging from 44.9% </a:t>
            </a:r>
            <a:r>
              <a:rPr lang="en-US" dirty="0" smtClean="0"/>
              <a:t>to 79.3</a:t>
            </a:r>
            <a:r>
              <a:rPr lang="en-US" dirty="0"/>
              <a:t>% for </a:t>
            </a:r>
            <a:r>
              <a:rPr lang="en-US" dirty="0" err="1"/>
              <a:t>phentermine</a:t>
            </a:r>
            <a:r>
              <a:rPr lang="en-US" dirty="0"/>
              <a:t>/</a:t>
            </a:r>
            <a:r>
              <a:rPr lang="en-US" dirty="0" err="1"/>
              <a:t>topiramate</a:t>
            </a:r>
            <a:r>
              <a:rPr lang="en-US" dirty="0"/>
              <a:t> ER and 17.3% to </a:t>
            </a:r>
            <a:r>
              <a:rPr lang="en-US" dirty="0" smtClean="0"/>
              <a:t>30.0% for </a:t>
            </a:r>
            <a:r>
              <a:rPr lang="en-US" dirty="0"/>
              <a:t>placebo). </a:t>
            </a:r>
          </a:p>
        </p:txBody>
      </p:sp>
    </p:spTree>
    <p:extLst>
      <p:ext uri="{BB962C8B-B14F-4D97-AF65-F5344CB8AC3E}">
        <p14:creationId xmlns:p14="http://schemas.microsoft.com/office/powerpoint/2010/main" val="18953016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endParaRPr lang="en-US" dirty="0"/>
          </a:p>
        </p:txBody>
      </p:sp>
      <p:sp>
        <p:nvSpPr>
          <p:cNvPr id="3" name="Content Placeholder 2"/>
          <p:cNvSpPr>
            <a:spLocks noGrp="1"/>
          </p:cNvSpPr>
          <p:nvPr>
            <p:ph idx="1"/>
          </p:nvPr>
        </p:nvSpPr>
        <p:spPr/>
        <p:txBody>
          <a:bodyPr>
            <a:normAutofit fontScale="92500"/>
          </a:bodyPr>
          <a:lstStyle/>
          <a:p>
            <a:pPr marL="342900" indent="-342900">
              <a:buFont typeface="Arial" panose="020B0604020202020204" pitchFamily="34" charset="0"/>
              <a:buChar char="•"/>
            </a:pPr>
            <a:r>
              <a:rPr lang="en-US" dirty="0"/>
              <a:t>Compared with placebo, significant improvements </a:t>
            </a:r>
            <a:r>
              <a:rPr lang="en-US" dirty="0" smtClean="0"/>
              <a:t>were observed </a:t>
            </a:r>
            <a:r>
              <a:rPr lang="en-US" dirty="0"/>
              <a:t>in </a:t>
            </a:r>
            <a:r>
              <a:rPr lang="en-US" u="sng" dirty="0"/>
              <a:t>other endpoints </a:t>
            </a:r>
            <a:endParaRPr lang="en-US" u="sng" dirty="0" smtClean="0"/>
          </a:p>
          <a:p>
            <a:pPr marL="342900" indent="-342900">
              <a:buFont typeface="Arial" panose="020B0604020202020204" pitchFamily="34" charset="0"/>
              <a:buChar char="•"/>
            </a:pPr>
            <a:r>
              <a:rPr lang="en-US" dirty="0" smtClean="0"/>
              <a:t>A sub-analysis </a:t>
            </a:r>
            <a:r>
              <a:rPr lang="en-US" dirty="0"/>
              <a:t>of the CONQUER trial showed that the </a:t>
            </a:r>
            <a:r>
              <a:rPr lang="en-US" dirty="0" smtClean="0"/>
              <a:t>dose related weight </a:t>
            </a:r>
            <a:r>
              <a:rPr lang="en-US" dirty="0"/>
              <a:t>loss induced by phentermine/</a:t>
            </a:r>
            <a:r>
              <a:rPr lang="en-US" dirty="0" err="1"/>
              <a:t>topiramate</a:t>
            </a:r>
            <a:r>
              <a:rPr lang="en-US" dirty="0"/>
              <a:t> </a:t>
            </a:r>
            <a:r>
              <a:rPr lang="en-US" dirty="0" smtClean="0"/>
              <a:t>ER was </a:t>
            </a:r>
            <a:r>
              <a:rPr lang="en-US" dirty="0"/>
              <a:t>accompanied by significant improvements with </a:t>
            </a:r>
            <a:r>
              <a:rPr lang="en-US" u="sng" dirty="0" smtClean="0"/>
              <a:t>cardiovascular risk </a:t>
            </a:r>
            <a:r>
              <a:rPr lang="en-US" u="sng" dirty="0"/>
              <a:t>factors </a:t>
            </a:r>
            <a:r>
              <a:rPr lang="en-US" dirty="0"/>
              <a:t>in patients who had dyslipidemia </a:t>
            </a:r>
            <a:r>
              <a:rPr lang="en-US" dirty="0" smtClean="0"/>
              <a:t>or hypertension </a:t>
            </a:r>
            <a:r>
              <a:rPr lang="en-US" dirty="0"/>
              <a:t>at </a:t>
            </a:r>
            <a:r>
              <a:rPr lang="en-US" dirty="0" smtClean="0"/>
              <a:t>baseline.</a:t>
            </a:r>
          </a:p>
          <a:p>
            <a:pPr marL="342900" indent="-342900">
              <a:buFont typeface="Arial" panose="020B0604020202020204" pitchFamily="34" charset="0"/>
              <a:buChar char="•"/>
            </a:pPr>
            <a:r>
              <a:rPr lang="en-US" dirty="0" smtClean="0"/>
              <a:t>Two-year </a:t>
            </a:r>
            <a:r>
              <a:rPr lang="en-US" dirty="0"/>
              <a:t>results of the </a:t>
            </a:r>
            <a:r>
              <a:rPr lang="en-US" dirty="0" smtClean="0"/>
              <a:t>SEQUEL trial </a:t>
            </a:r>
            <a:r>
              <a:rPr lang="en-US" dirty="0"/>
              <a:t>showed that there was </a:t>
            </a:r>
            <a:r>
              <a:rPr lang="en-US" u="sng" dirty="0"/>
              <a:t>minimal change in the </a:t>
            </a:r>
            <a:r>
              <a:rPr lang="en-US" u="sng" dirty="0" smtClean="0"/>
              <a:t>HbA1c</a:t>
            </a:r>
            <a:r>
              <a:rPr lang="en-US" dirty="0" smtClean="0"/>
              <a:t> (0.01</a:t>
            </a:r>
            <a:r>
              <a:rPr lang="en-US" dirty="0"/>
              <a:t>% </a:t>
            </a:r>
            <a:r>
              <a:rPr lang="en-US" dirty="0" err="1"/>
              <a:t>vs</a:t>
            </a:r>
            <a:r>
              <a:rPr lang="en-US" dirty="0"/>
              <a:t> 0.0%) and fasting glucose (0.1 </a:t>
            </a:r>
            <a:r>
              <a:rPr lang="en-US" dirty="0" err="1"/>
              <a:t>vs</a:t>
            </a:r>
            <a:r>
              <a:rPr lang="en-US" dirty="0"/>
              <a:t> -1.2 mg/</a:t>
            </a:r>
            <a:r>
              <a:rPr lang="en-US" dirty="0" err="1"/>
              <a:t>dL</a:t>
            </a:r>
            <a:r>
              <a:rPr lang="en-US" dirty="0"/>
              <a:t>) </a:t>
            </a:r>
            <a:r>
              <a:rPr lang="en-US" dirty="0" smtClean="0"/>
              <a:t>levels with </a:t>
            </a:r>
            <a:r>
              <a:rPr lang="en-US" dirty="0" err="1"/>
              <a:t>phentermine</a:t>
            </a:r>
            <a:r>
              <a:rPr lang="en-US" dirty="0"/>
              <a:t>/</a:t>
            </a:r>
            <a:r>
              <a:rPr lang="en-US" dirty="0" err="1"/>
              <a:t>topiramate</a:t>
            </a:r>
            <a:r>
              <a:rPr lang="en-US" dirty="0"/>
              <a:t> ER 7.5 mg/46 mg and </a:t>
            </a:r>
            <a:r>
              <a:rPr lang="en-US" dirty="0" smtClean="0"/>
              <a:t>15 mg/92 </a:t>
            </a:r>
            <a:r>
              <a:rPr lang="en-US" dirty="0"/>
              <a:t>mg, </a:t>
            </a:r>
            <a:r>
              <a:rPr lang="en-US" dirty="0" smtClean="0"/>
              <a:t>respectively.</a:t>
            </a:r>
          </a:p>
          <a:p>
            <a:pPr marL="342900" indent="-342900">
              <a:buFont typeface="Arial" panose="020B0604020202020204" pitchFamily="34" charset="0"/>
              <a:buChar char="•"/>
            </a:pPr>
            <a:r>
              <a:rPr lang="en-US" dirty="0" smtClean="0"/>
              <a:t>The </a:t>
            </a:r>
            <a:r>
              <a:rPr lang="en-US" dirty="0"/>
              <a:t>annualized incidence </a:t>
            </a:r>
            <a:r>
              <a:rPr lang="en-US" dirty="0" smtClean="0"/>
              <a:t>rates for </a:t>
            </a:r>
            <a:r>
              <a:rPr lang="en-US" u="sng" dirty="0"/>
              <a:t>progression to T2DM among patients without </a:t>
            </a:r>
            <a:r>
              <a:rPr lang="en-US" u="sng" dirty="0" smtClean="0"/>
              <a:t>T2DM</a:t>
            </a:r>
            <a:r>
              <a:rPr lang="en-US" dirty="0" smtClean="0"/>
              <a:t> at </a:t>
            </a:r>
            <a:r>
              <a:rPr lang="en-US" dirty="0"/>
              <a:t>baseline were 1.7%, 0.9%, and 3.7% in the </a:t>
            </a:r>
            <a:r>
              <a:rPr lang="en-US" dirty="0" err="1" smtClean="0"/>
              <a:t>phentermine</a:t>
            </a:r>
            <a:r>
              <a:rPr lang="en-US" dirty="0" smtClean="0"/>
              <a:t>/ </a:t>
            </a:r>
            <a:r>
              <a:rPr lang="en-US" dirty="0" err="1" smtClean="0"/>
              <a:t>topiramate</a:t>
            </a:r>
            <a:r>
              <a:rPr lang="en-US" dirty="0" smtClean="0"/>
              <a:t> </a:t>
            </a:r>
            <a:r>
              <a:rPr lang="en-US" dirty="0"/>
              <a:t>ER 7.5 mg/46 mg and 15 mg/92 mg and </a:t>
            </a:r>
            <a:r>
              <a:rPr lang="en-US" dirty="0" smtClean="0"/>
              <a:t>placebo groups</a:t>
            </a:r>
            <a:r>
              <a:rPr lang="en-US" dirty="0"/>
              <a:t>, </a:t>
            </a:r>
            <a:r>
              <a:rPr lang="en-US" dirty="0" smtClean="0"/>
              <a:t> respectively</a:t>
            </a:r>
            <a:r>
              <a:rPr lang="en-US" dirty="0"/>
              <a:t>.</a:t>
            </a:r>
          </a:p>
        </p:txBody>
      </p:sp>
    </p:spTree>
    <p:extLst>
      <p:ext uri="{BB962C8B-B14F-4D97-AF65-F5344CB8AC3E}">
        <p14:creationId xmlns:p14="http://schemas.microsoft.com/office/powerpoint/2010/main" val="1413447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endParaRPr lang="en-US" dirty="0"/>
          </a:p>
        </p:txBody>
      </p:sp>
      <p:sp>
        <p:nvSpPr>
          <p:cNvPr id="3" name="Content Placeholder 2"/>
          <p:cNvSpPr>
            <a:spLocks noGrp="1"/>
          </p:cNvSpPr>
          <p:nvPr>
            <p:ph idx="1"/>
          </p:nvPr>
        </p:nvSpPr>
        <p:spPr/>
        <p:txBody>
          <a:bodyPr>
            <a:normAutofit/>
          </a:bodyPr>
          <a:lstStyle/>
          <a:p>
            <a:r>
              <a:rPr lang="en-US" dirty="0"/>
              <a:t>The most commonly observed adverse events </a:t>
            </a:r>
            <a:r>
              <a:rPr lang="en-US" dirty="0" smtClean="0"/>
              <a:t>were :</a:t>
            </a:r>
          </a:p>
          <a:p>
            <a:pPr>
              <a:buFont typeface="Wingdings" pitchFamily="2" charset="2"/>
              <a:buChar char="Ø"/>
            </a:pPr>
            <a:r>
              <a:rPr lang="en-US" dirty="0" smtClean="0"/>
              <a:t>dry mouth </a:t>
            </a:r>
          </a:p>
          <a:p>
            <a:pPr>
              <a:buFont typeface="Wingdings" pitchFamily="2" charset="2"/>
              <a:buChar char="Ø"/>
            </a:pPr>
            <a:r>
              <a:rPr lang="en-US" dirty="0" smtClean="0"/>
              <a:t>constipation</a:t>
            </a:r>
          </a:p>
          <a:p>
            <a:pPr>
              <a:buFont typeface="Wingdings" pitchFamily="2" charset="2"/>
              <a:buChar char="Ø"/>
            </a:pPr>
            <a:r>
              <a:rPr lang="en-US" dirty="0" err="1" smtClean="0"/>
              <a:t>paresthesia</a:t>
            </a:r>
            <a:endParaRPr lang="en-US" dirty="0" smtClean="0"/>
          </a:p>
          <a:p>
            <a:pPr>
              <a:buFont typeface="Wingdings" pitchFamily="2" charset="2"/>
              <a:buChar char="Ø"/>
            </a:pPr>
            <a:r>
              <a:rPr lang="en-US" dirty="0" err="1" smtClean="0"/>
              <a:t>dysgeusia</a:t>
            </a:r>
            <a:endParaRPr lang="en-US" dirty="0" smtClean="0"/>
          </a:p>
          <a:p>
            <a:pPr>
              <a:buFont typeface="Wingdings" pitchFamily="2" charset="2"/>
              <a:buChar char="Ø"/>
            </a:pPr>
            <a:endParaRPr lang="en-US" dirty="0" smtClean="0"/>
          </a:p>
          <a:p>
            <a:r>
              <a:rPr lang="en-US" dirty="0" smtClean="0"/>
              <a:t>The </a:t>
            </a:r>
            <a:r>
              <a:rPr lang="en-US" dirty="0"/>
              <a:t>carbonic </a:t>
            </a:r>
            <a:r>
              <a:rPr lang="en-US" dirty="0" smtClean="0"/>
              <a:t>anhydrase inhibitory </a:t>
            </a:r>
            <a:r>
              <a:rPr lang="en-US" dirty="0"/>
              <a:t>effects of </a:t>
            </a:r>
            <a:r>
              <a:rPr lang="en-US" dirty="0" err="1"/>
              <a:t>topiramate</a:t>
            </a:r>
            <a:r>
              <a:rPr lang="en-US" dirty="0"/>
              <a:t> contribute to </a:t>
            </a:r>
            <a:r>
              <a:rPr lang="en-US" dirty="0" smtClean="0"/>
              <a:t>the </a:t>
            </a:r>
            <a:r>
              <a:rPr lang="en-US" dirty="0" err="1" smtClean="0"/>
              <a:t>paresthesias</a:t>
            </a:r>
            <a:r>
              <a:rPr lang="en-US" dirty="0" smtClean="0"/>
              <a:t> </a:t>
            </a:r>
            <a:r>
              <a:rPr lang="en-US" dirty="0"/>
              <a:t>and (</a:t>
            </a:r>
            <a:r>
              <a:rPr lang="en-US" dirty="0" err="1" smtClean="0"/>
              <a:t>dysgeusia</a:t>
            </a:r>
            <a:r>
              <a:rPr lang="en-US" dirty="0" smtClean="0"/>
              <a:t>) altered </a:t>
            </a:r>
            <a:r>
              <a:rPr lang="en-US" dirty="0"/>
              <a:t>taste sensations with </a:t>
            </a:r>
            <a:r>
              <a:rPr lang="en-US" dirty="0" smtClean="0"/>
              <a:t>carbonated beverages</a:t>
            </a:r>
            <a:r>
              <a:rPr lang="en-US" dirty="0"/>
              <a:t>. </a:t>
            </a:r>
            <a:endParaRPr lang="en-US" dirty="0" smtClean="0"/>
          </a:p>
          <a:p>
            <a:r>
              <a:rPr lang="en-US" dirty="0" smtClean="0"/>
              <a:t>The most </a:t>
            </a:r>
            <a:r>
              <a:rPr lang="en-US" dirty="0"/>
              <a:t>common adverse events leading to </a:t>
            </a:r>
            <a:r>
              <a:rPr lang="en-US" dirty="0" smtClean="0"/>
              <a:t>discontinuation were</a:t>
            </a:r>
            <a:r>
              <a:rPr lang="en-US" dirty="0"/>
              <a:t>: insomnia, irritability, anxiety, headache, </a:t>
            </a:r>
            <a:r>
              <a:rPr lang="en-US" dirty="0" smtClean="0"/>
              <a:t>disturbance in </a:t>
            </a:r>
            <a:r>
              <a:rPr lang="en-US" dirty="0"/>
              <a:t>attention, depression, dry mouth, and </a:t>
            </a:r>
            <a:r>
              <a:rPr lang="en-US" dirty="0" smtClean="0"/>
              <a:t>nephrolithiasis. </a:t>
            </a:r>
          </a:p>
        </p:txBody>
      </p:sp>
    </p:spTree>
    <p:extLst>
      <p:ext uri="{BB962C8B-B14F-4D97-AF65-F5344CB8AC3E}">
        <p14:creationId xmlns:p14="http://schemas.microsoft.com/office/powerpoint/2010/main" val="3965418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r>
              <a:rPr lang="en-US" dirty="0" smtClean="0"/>
              <a:t> (safety)</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A small increase in heart rate was </a:t>
            </a:r>
            <a:r>
              <a:rPr lang="en-US" dirty="0" smtClean="0"/>
              <a:t>observed, consequently the </a:t>
            </a:r>
            <a:r>
              <a:rPr lang="en-US" dirty="0"/>
              <a:t>patient’s heart rate should be closely monitored.</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An area of considerable concern, is the potential for oral clefts in the offspring of women who become pregnant while taking </a:t>
            </a:r>
            <a:r>
              <a:rPr lang="en-US" dirty="0" err="1"/>
              <a:t>T</a:t>
            </a:r>
            <a:r>
              <a:rPr lang="en-US" dirty="0" err="1" smtClean="0"/>
              <a:t>opiramate</a:t>
            </a:r>
            <a:r>
              <a:rPr lang="en-US" dirty="0" smtClean="0"/>
              <a:t> (Pregnancy risk D)</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Women with childbearing potential should have a </a:t>
            </a:r>
            <a:r>
              <a:rPr lang="en-US" u="sng" dirty="0" smtClean="0"/>
              <a:t>negative pregnancy</a:t>
            </a:r>
            <a:r>
              <a:rPr lang="en-US" dirty="0" smtClean="0"/>
              <a:t> test prior to starting and be tested monthly thereafter</a:t>
            </a:r>
            <a:endParaRPr lang="en-US" dirty="0"/>
          </a:p>
        </p:txBody>
      </p:sp>
    </p:spTree>
    <p:extLst>
      <p:ext uri="{BB962C8B-B14F-4D97-AF65-F5344CB8AC3E}">
        <p14:creationId xmlns:p14="http://schemas.microsoft.com/office/powerpoint/2010/main" val="1098629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PAST WT LOSS</a:t>
            </a:r>
            <a:br>
              <a:rPr lang="en-US" dirty="0" smtClean="0"/>
            </a:br>
            <a:r>
              <a:rPr lang="en-US" dirty="0" smtClean="0"/>
              <a:t>THERAPIES -COMPLICATIONS </a:t>
            </a:r>
            <a:endParaRPr lang="en-US" dirty="0"/>
          </a:p>
        </p:txBody>
      </p:sp>
      <p:sp>
        <p:nvSpPr>
          <p:cNvPr id="5" name="Content Placeholder 4"/>
          <p:cNvSpPr>
            <a:spLocks noGrp="1"/>
          </p:cNvSpPr>
          <p:nvPr>
            <p:ph idx="1"/>
          </p:nvPr>
        </p:nvSpPr>
        <p:spPr/>
        <p:txBody>
          <a:bodyPr>
            <a:normAutofit/>
          </a:bodyPr>
          <a:lstStyle/>
          <a:p>
            <a:pPr>
              <a:buNone/>
            </a:pPr>
            <a:r>
              <a:rPr lang="fr-FR" dirty="0" smtClean="0"/>
              <a:t>• Laxatives 200 AD -</a:t>
            </a:r>
            <a:r>
              <a:rPr lang="fr-FR" dirty="0" err="1" smtClean="0"/>
              <a:t>dehydration</a:t>
            </a:r>
            <a:r>
              <a:rPr lang="fr-FR" dirty="0" smtClean="0"/>
              <a:t> etc.</a:t>
            </a:r>
          </a:p>
          <a:p>
            <a:pPr>
              <a:buNone/>
            </a:pPr>
            <a:r>
              <a:rPr lang="en-US" dirty="0" smtClean="0"/>
              <a:t>• Thyroid 1892 -hyperthyroidism</a:t>
            </a:r>
          </a:p>
          <a:p>
            <a:pPr>
              <a:buNone/>
            </a:pPr>
            <a:r>
              <a:rPr lang="en-US" dirty="0" smtClean="0"/>
              <a:t>• </a:t>
            </a:r>
            <a:r>
              <a:rPr lang="en-US" dirty="0" err="1" smtClean="0"/>
              <a:t>Dinitrophenol</a:t>
            </a:r>
            <a:r>
              <a:rPr lang="en-US" dirty="0" smtClean="0"/>
              <a:t> 1932 -cataracts/neuropathy</a:t>
            </a:r>
          </a:p>
          <a:p>
            <a:pPr>
              <a:buNone/>
            </a:pPr>
            <a:r>
              <a:rPr lang="en-US" dirty="0" smtClean="0"/>
              <a:t>• Amphetamine1937 -addiction</a:t>
            </a:r>
          </a:p>
          <a:p>
            <a:pPr>
              <a:buNone/>
            </a:pPr>
            <a:r>
              <a:rPr lang="en-US" dirty="0" smtClean="0"/>
              <a:t>• Rainbow pills 1968 -deaths/</a:t>
            </a:r>
            <a:r>
              <a:rPr lang="en-US" dirty="0" err="1" smtClean="0"/>
              <a:t>arrythmia</a:t>
            </a:r>
            <a:endParaRPr lang="en-US" dirty="0" smtClean="0"/>
          </a:p>
          <a:p>
            <a:pPr>
              <a:buNone/>
            </a:pPr>
            <a:r>
              <a:rPr lang="en-US" dirty="0" smtClean="0"/>
              <a:t>• </a:t>
            </a:r>
            <a:r>
              <a:rPr lang="en-US" b="1" dirty="0" err="1" smtClean="0"/>
              <a:t>Fenfluramine</a:t>
            </a:r>
            <a:r>
              <a:rPr lang="en-US" b="1" dirty="0" smtClean="0"/>
              <a:t> 1997 -</a:t>
            </a:r>
            <a:r>
              <a:rPr lang="en-US" b="1" dirty="0" err="1" smtClean="0"/>
              <a:t>valvulopathy</a:t>
            </a:r>
            <a:endParaRPr lang="en-US" b="1" dirty="0" smtClean="0"/>
          </a:p>
          <a:p>
            <a:pPr>
              <a:buNone/>
            </a:pPr>
            <a:r>
              <a:rPr lang="en-US" dirty="0" smtClean="0"/>
              <a:t>• Dexfenfluramine -</a:t>
            </a:r>
            <a:r>
              <a:rPr lang="en-US" dirty="0" err="1" smtClean="0"/>
              <a:t>valvulopathy</a:t>
            </a:r>
            <a:endParaRPr lang="en-US" dirty="0" smtClean="0"/>
          </a:p>
          <a:p>
            <a:pPr>
              <a:buNone/>
            </a:pPr>
            <a:r>
              <a:rPr lang="en-US" dirty="0" smtClean="0"/>
              <a:t>• PPA1 1998 -strokes</a:t>
            </a:r>
          </a:p>
          <a:p>
            <a:pPr>
              <a:buNone/>
            </a:pPr>
            <a:r>
              <a:rPr lang="en-US" dirty="0" smtClean="0"/>
              <a:t>• Ma Huang 2003 -heart attacks/strokes</a:t>
            </a:r>
          </a:p>
          <a:p>
            <a:pPr>
              <a:buNone/>
            </a:pPr>
            <a:r>
              <a:rPr lang="en-US" dirty="0" smtClean="0"/>
              <a:t>• Ephedra 2004 -strokes/death</a:t>
            </a:r>
          </a:p>
          <a:p>
            <a:pPr>
              <a:buNone/>
            </a:pPr>
            <a:r>
              <a:rPr lang="en-US" dirty="0" smtClean="0"/>
              <a:t>• </a:t>
            </a:r>
            <a:r>
              <a:rPr lang="en-US" b="1" dirty="0" err="1" smtClean="0"/>
              <a:t>Sibutramine</a:t>
            </a:r>
            <a:r>
              <a:rPr lang="en-US" b="1" dirty="0" smtClean="0"/>
              <a:t> 2011 -cardiovascular death</a:t>
            </a:r>
            <a:endParaRPr lang="en-US" b="1" dirty="0"/>
          </a:p>
        </p:txBody>
      </p:sp>
    </p:spTree>
    <p:extLst>
      <p:ext uri="{BB962C8B-B14F-4D97-AF65-F5344CB8AC3E}">
        <p14:creationId xmlns:p14="http://schemas.microsoft.com/office/powerpoint/2010/main" val="425483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Qsymia</a:t>
            </a:r>
            <a:endParaRPr lang="en-US" dirty="0"/>
          </a:p>
        </p:txBody>
      </p:sp>
      <p:sp>
        <p:nvSpPr>
          <p:cNvPr id="3" name="Content Placeholder 2"/>
          <p:cNvSpPr>
            <a:spLocks noGrp="1"/>
          </p:cNvSpPr>
          <p:nvPr>
            <p:ph idx="1"/>
          </p:nvPr>
        </p:nvSpPr>
        <p:spPr>
          <a:xfrm>
            <a:off x="304800" y="1435608"/>
            <a:ext cx="8839200" cy="4525963"/>
          </a:xfrm>
        </p:spPr>
        <p:txBody>
          <a:bodyPr>
            <a:normAutofit/>
          </a:bodyPr>
          <a:lstStyle/>
          <a:p>
            <a:r>
              <a:rPr lang="en-US" dirty="0"/>
              <a:t>R</a:t>
            </a:r>
            <a:r>
              <a:rPr lang="en-US" dirty="0" smtClean="0"/>
              <a:t>ecommended </a:t>
            </a:r>
            <a:r>
              <a:rPr lang="en-US" u="sng" dirty="0"/>
              <a:t>dose</a:t>
            </a:r>
            <a:r>
              <a:rPr lang="en-US" dirty="0"/>
              <a:t> of </a:t>
            </a:r>
            <a:r>
              <a:rPr lang="en-US" dirty="0" smtClean="0"/>
              <a:t>phentermine/</a:t>
            </a:r>
            <a:r>
              <a:rPr lang="en-US" dirty="0" err="1" smtClean="0"/>
              <a:t>topiramate</a:t>
            </a:r>
            <a:r>
              <a:rPr lang="en-US" dirty="0" smtClean="0"/>
              <a:t> ER </a:t>
            </a:r>
            <a:r>
              <a:rPr lang="en-US" dirty="0"/>
              <a:t>is 7.5 </a:t>
            </a:r>
            <a:r>
              <a:rPr lang="en-US" dirty="0" smtClean="0"/>
              <a:t>mg/46 mg.</a:t>
            </a:r>
          </a:p>
          <a:p>
            <a:endParaRPr lang="en-US" dirty="0" smtClean="0"/>
          </a:p>
          <a:p>
            <a:r>
              <a:rPr lang="en-US" dirty="0" smtClean="0"/>
              <a:t>Note: dose </a:t>
            </a:r>
            <a:r>
              <a:rPr lang="en-US" dirty="0"/>
              <a:t>escalation </a:t>
            </a:r>
            <a:r>
              <a:rPr lang="en-US" dirty="0" smtClean="0"/>
              <a:t>from is </a:t>
            </a:r>
            <a:r>
              <a:rPr lang="en-US" dirty="0"/>
              <a:t>required</a:t>
            </a:r>
            <a:r>
              <a:rPr lang="en-US" dirty="0" smtClean="0"/>
              <a:t>.</a:t>
            </a:r>
          </a:p>
        </p:txBody>
      </p:sp>
    </p:spTree>
    <p:extLst>
      <p:ext uri="{BB962C8B-B14F-4D97-AF65-F5344CB8AC3E}">
        <p14:creationId xmlns:p14="http://schemas.microsoft.com/office/powerpoint/2010/main" val="29109874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The </a:t>
            </a:r>
            <a:r>
              <a:rPr lang="en-US" dirty="0" smtClean="0"/>
              <a:t>BLOOM, BLOSSOM, </a:t>
            </a:r>
            <a:r>
              <a:rPr lang="en-US" dirty="0"/>
              <a:t>and </a:t>
            </a:r>
            <a:r>
              <a:rPr lang="en-US" dirty="0" smtClean="0"/>
              <a:t>BLOOM-DM trials involved 7,648 </a:t>
            </a:r>
            <a:r>
              <a:rPr lang="en-US" dirty="0"/>
              <a:t>overweight or obese patients. </a:t>
            </a:r>
            <a:endParaRPr lang="en-US" dirty="0" smtClean="0"/>
          </a:p>
          <a:p>
            <a:pPr marL="342900" indent="-342900">
              <a:buFont typeface="Arial" panose="020B0604020202020204" pitchFamily="34" charset="0"/>
              <a:buChar char="•"/>
            </a:pPr>
            <a:r>
              <a:rPr lang="en-US" dirty="0" smtClean="0"/>
              <a:t>Results </a:t>
            </a:r>
            <a:r>
              <a:rPr lang="en-US" dirty="0"/>
              <a:t>of </a:t>
            </a:r>
            <a:r>
              <a:rPr lang="en-US" dirty="0" smtClean="0"/>
              <a:t>the 3 </a:t>
            </a:r>
            <a:r>
              <a:rPr lang="en-US" dirty="0"/>
              <a:t>trials showed that the combination of </a:t>
            </a:r>
            <a:r>
              <a:rPr lang="en-US" dirty="0" err="1"/>
              <a:t>lorcaserin</a:t>
            </a:r>
            <a:r>
              <a:rPr lang="en-US" dirty="0"/>
              <a:t> </a:t>
            </a:r>
            <a:r>
              <a:rPr lang="en-US" dirty="0" smtClean="0"/>
              <a:t>with lifestyle intervention </a:t>
            </a:r>
            <a:r>
              <a:rPr lang="en-US" dirty="0"/>
              <a:t>resulted in significantly greater </a:t>
            </a:r>
            <a:r>
              <a:rPr lang="en-US" u="sng" dirty="0" smtClean="0"/>
              <a:t>reductions in </a:t>
            </a:r>
            <a:r>
              <a:rPr lang="en-US" u="sng" dirty="0"/>
              <a:t>body weight</a:t>
            </a:r>
            <a:r>
              <a:rPr lang="en-US" dirty="0"/>
              <a:t>, BMI, and waist circumference than </a:t>
            </a:r>
            <a:r>
              <a:rPr lang="en-US" dirty="0" smtClean="0"/>
              <a:t>the combination of placebo with lifestyle intervention. </a:t>
            </a:r>
          </a:p>
          <a:p>
            <a:pPr marL="342900" indent="-342900">
              <a:buFont typeface="Arial" panose="020B0604020202020204" pitchFamily="34" charset="0"/>
              <a:buChar char="•"/>
            </a:pPr>
            <a:r>
              <a:rPr lang="en-US" dirty="0" smtClean="0"/>
              <a:t>Mean reductions in body weight ranged from 4.7 kg to 5.8 kg over 1 year for </a:t>
            </a:r>
            <a:r>
              <a:rPr lang="en-US" dirty="0" err="1" smtClean="0"/>
              <a:t>lorcaserin</a:t>
            </a:r>
            <a:r>
              <a:rPr lang="en-US" dirty="0" smtClean="0"/>
              <a:t>. Significantly more patients lost ≥5% of their body weight with </a:t>
            </a:r>
            <a:r>
              <a:rPr lang="en-US" dirty="0" err="1" smtClean="0"/>
              <a:t>lorcaserin</a:t>
            </a:r>
            <a:r>
              <a:rPr lang="en-US" dirty="0" smtClean="0"/>
              <a:t> than placebo (37.5% to 47.5% </a:t>
            </a:r>
            <a:r>
              <a:rPr lang="en-US" dirty="0" err="1" smtClean="0"/>
              <a:t>vs</a:t>
            </a:r>
            <a:r>
              <a:rPr lang="en-US" dirty="0" smtClean="0"/>
              <a:t> 16.1%to 25.0%, respectively).</a:t>
            </a:r>
          </a:p>
          <a:p>
            <a:endParaRPr lang="en-US" dirty="0"/>
          </a:p>
        </p:txBody>
      </p:sp>
    </p:spTree>
    <p:extLst>
      <p:ext uri="{BB962C8B-B14F-4D97-AF65-F5344CB8AC3E}">
        <p14:creationId xmlns:p14="http://schemas.microsoft.com/office/powerpoint/2010/main" val="290345486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Lorcaserin</a:t>
            </a:r>
            <a:r>
              <a:rPr lang="en-US" dirty="0" smtClean="0"/>
              <a:t> </a:t>
            </a:r>
            <a:r>
              <a:rPr lang="en-US" dirty="0"/>
              <a:t>led to significant improvement in some </a:t>
            </a:r>
            <a:r>
              <a:rPr lang="en-US" u="sng" dirty="0" smtClean="0"/>
              <a:t>secondary efficacy </a:t>
            </a:r>
            <a:r>
              <a:rPr lang="en-US" u="sng" dirty="0"/>
              <a:t>endpoints </a:t>
            </a:r>
            <a:r>
              <a:rPr lang="en-US" dirty="0"/>
              <a:t>compared with </a:t>
            </a:r>
            <a:r>
              <a:rPr lang="en-US" dirty="0" smtClean="0"/>
              <a:t>placebo, although improvements did not meet statistical significance in all 3 studies.</a:t>
            </a:r>
          </a:p>
          <a:p>
            <a:pPr marL="342900" indent="-342900">
              <a:buFont typeface="Arial" panose="020B0604020202020204" pitchFamily="34" charset="0"/>
              <a:buChar char="•"/>
            </a:pPr>
            <a:r>
              <a:rPr lang="en-US" dirty="0" err="1" smtClean="0"/>
              <a:t>Lorcaserin</a:t>
            </a:r>
            <a:r>
              <a:rPr lang="en-US" dirty="0" smtClean="0"/>
              <a:t> </a:t>
            </a:r>
            <a:r>
              <a:rPr lang="en-US" dirty="0"/>
              <a:t>did show significant improvement </a:t>
            </a:r>
            <a:r>
              <a:rPr lang="en-US" dirty="0" smtClean="0"/>
              <a:t>on </a:t>
            </a:r>
            <a:r>
              <a:rPr lang="en-US" u="sng" dirty="0" smtClean="0"/>
              <a:t>glycemic </a:t>
            </a:r>
            <a:r>
              <a:rPr lang="en-US" u="sng" dirty="0"/>
              <a:t>parameters </a:t>
            </a:r>
            <a:r>
              <a:rPr lang="en-US" dirty="0"/>
              <a:t>across the studies. </a:t>
            </a:r>
            <a:endParaRPr lang="en-US" dirty="0" smtClean="0"/>
          </a:p>
          <a:p>
            <a:endParaRPr lang="en-US" dirty="0"/>
          </a:p>
        </p:txBody>
      </p:sp>
    </p:spTree>
    <p:extLst>
      <p:ext uri="{BB962C8B-B14F-4D97-AF65-F5344CB8AC3E}">
        <p14:creationId xmlns:p14="http://schemas.microsoft.com/office/powerpoint/2010/main" val="23214365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In the BLOOM-DM trial, which included only patients with </a:t>
            </a:r>
            <a:r>
              <a:rPr lang="en-US" u="sng" dirty="0"/>
              <a:t>diabetes</a:t>
            </a:r>
            <a:r>
              <a:rPr lang="en-US" dirty="0"/>
              <a:t>, </a:t>
            </a:r>
            <a:r>
              <a:rPr lang="en-US" dirty="0" err="1"/>
              <a:t>lorcaserin</a:t>
            </a:r>
            <a:r>
              <a:rPr lang="en-US" dirty="0"/>
              <a:t> 10 mg </a:t>
            </a:r>
            <a:r>
              <a:rPr lang="en-US" u="sng" dirty="0"/>
              <a:t>once or twice  daily</a:t>
            </a:r>
            <a:r>
              <a:rPr lang="en-US" dirty="0"/>
              <a:t> led to significant improvement in the </a:t>
            </a:r>
            <a:r>
              <a:rPr lang="en-US" dirty="0" err="1"/>
              <a:t>glycated</a:t>
            </a:r>
            <a:r>
              <a:rPr lang="en-US" dirty="0"/>
              <a:t> hemoglobin (HbA1c) compared with placebo (-1.0% vs -0.9% vs -0.4%, respectively; </a:t>
            </a:r>
            <a:r>
              <a:rPr lang="en-US" i="1" dirty="0"/>
              <a:t>P &lt;.001 for both doses </a:t>
            </a:r>
            <a:r>
              <a:rPr lang="en-US" dirty="0"/>
              <a:t>of </a:t>
            </a:r>
            <a:r>
              <a:rPr lang="en-US" dirty="0" err="1"/>
              <a:t>lorcaserin</a:t>
            </a:r>
            <a:r>
              <a:rPr lang="en-US" dirty="0"/>
              <a:t> vs placebo).</a:t>
            </a:r>
          </a:p>
          <a:p>
            <a:endParaRPr lang="en-US" dirty="0"/>
          </a:p>
        </p:txBody>
      </p:sp>
    </p:spTree>
    <p:extLst>
      <p:ext uri="{BB962C8B-B14F-4D97-AF65-F5344CB8AC3E}">
        <p14:creationId xmlns:p14="http://schemas.microsoft.com/office/powerpoint/2010/main" val="13165828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Lorcaserin</a:t>
            </a:r>
            <a:r>
              <a:rPr lang="en-US" dirty="0" smtClean="0"/>
              <a:t> </a:t>
            </a:r>
            <a:r>
              <a:rPr lang="en-US" dirty="0"/>
              <a:t>has been shown to have a favorable </a:t>
            </a:r>
            <a:r>
              <a:rPr lang="en-US" dirty="0" smtClean="0"/>
              <a:t>tolerability profile</a:t>
            </a:r>
            <a:r>
              <a:rPr lang="en-US" dirty="0"/>
              <a:t>. The most commonly observed </a:t>
            </a:r>
            <a:r>
              <a:rPr lang="en-US" dirty="0" smtClean="0"/>
              <a:t>adverse events </a:t>
            </a:r>
            <a:r>
              <a:rPr lang="en-US" dirty="0"/>
              <a:t>with </a:t>
            </a:r>
            <a:r>
              <a:rPr lang="en-US" dirty="0" err="1"/>
              <a:t>lorcaserin</a:t>
            </a:r>
            <a:r>
              <a:rPr lang="en-US" dirty="0"/>
              <a:t> included: </a:t>
            </a:r>
            <a:r>
              <a:rPr lang="en-US" u="sng" dirty="0" smtClean="0"/>
              <a:t>headache</a:t>
            </a:r>
            <a:r>
              <a:rPr lang="en-US" dirty="0"/>
              <a:t>, </a:t>
            </a:r>
            <a:r>
              <a:rPr lang="en-US" dirty="0" smtClean="0"/>
              <a:t>upper respiratory infection</a:t>
            </a:r>
            <a:r>
              <a:rPr lang="en-US" dirty="0"/>
              <a:t>, nausea, dizziness, </a:t>
            </a:r>
            <a:r>
              <a:rPr lang="en-US" dirty="0" smtClean="0"/>
              <a:t>back pain and fatigue. </a:t>
            </a:r>
          </a:p>
        </p:txBody>
      </p:sp>
    </p:spTree>
    <p:extLst>
      <p:ext uri="{BB962C8B-B14F-4D97-AF65-F5344CB8AC3E}">
        <p14:creationId xmlns:p14="http://schemas.microsoft.com/office/powerpoint/2010/main" val="6170993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smtClean="0"/>
              <a:t>10 mg twice daily, the dose approved by the FDA</a:t>
            </a:r>
            <a:endParaRPr lang="en-US" dirty="0"/>
          </a:p>
        </p:txBody>
      </p:sp>
    </p:spTree>
    <p:extLst>
      <p:ext uri="{BB962C8B-B14F-4D97-AF65-F5344CB8AC3E}">
        <p14:creationId xmlns:p14="http://schemas.microsoft.com/office/powerpoint/2010/main" val="99003006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Belviq</a:t>
            </a:r>
            <a:r>
              <a:rPr lang="en-US" dirty="0" smtClean="0"/>
              <a:t> (safety)</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Across the 3 trials, new </a:t>
            </a:r>
            <a:r>
              <a:rPr lang="en-US" u="sng" dirty="0" err="1" smtClean="0"/>
              <a:t>valvulopathy</a:t>
            </a:r>
            <a:r>
              <a:rPr lang="en-US" dirty="0" smtClean="0"/>
              <a:t> occurred in 2.37% of </a:t>
            </a:r>
            <a:r>
              <a:rPr lang="en-US" dirty="0" err="1" smtClean="0"/>
              <a:t>lorcaserin</a:t>
            </a:r>
            <a:r>
              <a:rPr lang="en-US" dirty="0" smtClean="0"/>
              <a:t> patients and 2.04% of placebo patients (risk ratio, 1.16; 95% confidence interval, -0.46 to 1.13). Remember: Activation of cardiac 5HT‐2B receptors produces </a:t>
            </a:r>
            <a:r>
              <a:rPr lang="en-US" dirty="0" err="1" smtClean="0"/>
              <a:t>valvular</a:t>
            </a:r>
            <a:r>
              <a:rPr lang="en-US" dirty="0" smtClean="0"/>
              <a:t> heart disease (not 5HT‐2C)</a:t>
            </a:r>
          </a:p>
          <a:p>
            <a:pPr marL="342900" indent="-342900">
              <a:buFont typeface="Arial" panose="020B0604020202020204" pitchFamily="34" charset="0"/>
              <a:buChar char="•"/>
            </a:pPr>
            <a:r>
              <a:rPr lang="en-US" dirty="0" smtClean="0"/>
              <a:t>One </a:t>
            </a:r>
            <a:r>
              <a:rPr lang="en-US" dirty="0"/>
              <a:t>concern is the use of </a:t>
            </a:r>
            <a:r>
              <a:rPr lang="en-US" dirty="0" err="1" smtClean="0"/>
              <a:t>lorcaserin</a:t>
            </a:r>
            <a:r>
              <a:rPr lang="en-US" dirty="0" smtClean="0"/>
              <a:t> with </a:t>
            </a:r>
            <a:r>
              <a:rPr lang="en-US" dirty="0"/>
              <a:t>other </a:t>
            </a:r>
            <a:r>
              <a:rPr lang="en-US" dirty="0" err="1"/>
              <a:t>serotonergic</a:t>
            </a:r>
            <a:r>
              <a:rPr lang="en-US" dirty="0"/>
              <a:t> drugs since there is a </a:t>
            </a:r>
            <a:r>
              <a:rPr lang="en-US" dirty="0" smtClean="0"/>
              <a:t>possible risk </a:t>
            </a:r>
            <a:r>
              <a:rPr lang="en-US" dirty="0"/>
              <a:t>of </a:t>
            </a:r>
            <a:r>
              <a:rPr lang="en-US" u="sng" dirty="0"/>
              <a:t>serotonin syndrome</a:t>
            </a:r>
            <a:r>
              <a:rPr lang="en-US" dirty="0"/>
              <a:t>. Examples of serotonergic </a:t>
            </a:r>
            <a:r>
              <a:rPr lang="en-US" dirty="0" smtClean="0"/>
              <a:t>drugs include</a:t>
            </a:r>
            <a:r>
              <a:rPr lang="en-US" dirty="0"/>
              <a:t>: </a:t>
            </a:r>
            <a:r>
              <a:rPr lang="en-US" dirty="0" smtClean="0"/>
              <a:t>SSRIs; </a:t>
            </a:r>
            <a:r>
              <a:rPr lang="en-US" dirty="0" err="1" smtClean="0"/>
              <a:t>serotoninnorepinephrine</a:t>
            </a:r>
            <a:r>
              <a:rPr lang="en-US" dirty="0" smtClean="0"/>
              <a:t> reuptake </a:t>
            </a:r>
            <a:r>
              <a:rPr lang="en-US" dirty="0"/>
              <a:t>inhibitors; monoamine </a:t>
            </a:r>
            <a:r>
              <a:rPr lang="en-US" dirty="0" smtClean="0"/>
              <a:t>oxidase inhibitors</a:t>
            </a:r>
            <a:r>
              <a:rPr lang="en-US" dirty="0"/>
              <a:t>; </a:t>
            </a:r>
            <a:r>
              <a:rPr lang="en-US" dirty="0" err="1"/>
              <a:t>triptans</a:t>
            </a:r>
            <a:r>
              <a:rPr lang="en-US" dirty="0"/>
              <a:t>; bupropion; </a:t>
            </a:r>
            <a:r>
              <a:rPr lang="en-US" dirty="0" smtClean="0"/>
              <a:t>other.</a:t>
            </a:r>
            <a:endParaRPr lang="en-US" dirty="0"/>
          </a:p>
        </p:txBody>
      </p:sp>
    </p:spTree>
    <p:extLst>
      <p:ext uri="{BB962C8B-B14F-4D97-AF65-F5344CB8AC3E}">
        <p14:creationId xmlns:p14="http://schemas.microsoft.com/office/powerpoint/2010/main" val="39485784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Contrave</a:t>
            </a:r>
            <a:endParaRPr lang="en-US" dirty="0"/>
          </a:p>
        </p:txBody>
      </p:sp>
      <p:sp>
        <p:nvSpPr>
          <p:cNvPr id="3" name="Content Placeholder 2"/>
          <p:cNvSpPr>
            <a:spLocks noGrp="1"/>
          </p:cNvSpPr>
          <p:nvPr>
            <p:ph idx="1"/>
          </p:nvPr>
        </p:nvSpPr>
        <p:spPr/>
        <p:txBody>
          <a:bodyPr/>
          <a:lstStyle/>
          <a:p>
            <a:endParaRPr lang="en-US" dirty="0"/>
          </a:p>
          <a:p>
            <a:pPr marL="342900" indent="-342900">
              <a:buFont typeface="Arial" panose="020B0604020202020204" pitchFamily="34" charset="0"/>
              <a:buChar char="•"/>
            </a:pPr>
            <a:r>
              <a:rPr lang="en-US" dirty="0" smtClean="0"/>
              <a:t>Approved by the FDA in September 2014 for obesity. </a:t>
            </a:r>
          </a:p>
          <a:p>
            <a:pPr marL="342900" indent="-342900">
              <a:buFont typeface="Arial" panose="020B0604020202020204" pitchFamily="34" charset="0"/>
              <a:buChar char="•"/>
            </a:pPr>
            <a:r>
              <a:rPr lang="en-US" dirty="0"/>
              <a:t>Naltrexone SR/ Bupropion </a:t>
            </a:r>
            <a:r>
              <a:rPr lang="en-US" dirty="0" smtClean="0"/>
              <a:t>SR</a:t>
            </a:r>
          </a:p>
        </p:txBody>
      </p:sp>
    </p:spTree>
    <p:extLst>
      <p:ext uri="{BB962C8B-B14F-4D97-AF65-F5344CB8AC3E}">
        <p14:creationId xmlns:p14="http://schemas.microsoft.com/office/powerpoint/2010/main" val="42725991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Contrave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The combination of </a:t>
            </a:r>
            <a:r>
              <a:rPr lang="en-US" dirty="0"/>
              <a:t>naltrexone SR and bupropion SR simultaneously </a:t>
            </a:r>
            <a:r>
              <a:rPr lang="en-US" dirty="0" smtClean="0"/>
              <a:t>stimulates hypothalamic </a:t>
            </a:r>
            <a:r>
              <a:rPr lang="en-US" dirty="0" err="1" smtClean="0"/>
              <a:t>anorexigenic</a:t>
            </a:r>
            <a:r>
              <a:rPr lang="en-US" dirty="0" smtClean="0"/>
              <a:t> (satiety) neurons and blocks </a:t>
            </a:r>
            <a:r>
              <a:rPr lang="en-US" dirty="0" err="1" smtClean="0"/>
              <a:t>orexogenic</a:t>
            </a:r>
            <a:r>
              <a:rPr lang="en-US" dirty="0" smtClean="0"/>
              <a:t> (hunger) ones.</a:t>
            </a:r>
            <a:endParaRPr lang="en-US" dirty="0"/>
          </a:p>
          <a:p>
            <a:pPr marL="342900" indent="-342900">
              <a:buFont typeface="Arial" panose="020B0604020202020204" pitchFamily="34" charset="0"/>
              <a:buChar char="•"/>
            </a:pPr>
            <a:r>
              <a:rPr lang="en-US" dirty="0" smtClean="0"/>
              <a:t>Plus, this </a:t>
            </a:r>
            <a:r>
              <a:rPr lang="en-US" dirty="0"/>
              <a:t>combination also has the potential to modulate </a:t>
            </a:r>
            <a:r>
              <a:rPr lang="en-US" dirty="0" smtClean="0"/>
              <a:t>the mesolimbic </a:t>
            </a:r>
            <a:r>
              <a:rPr lang="en-US" dirty="0"/>
              <a:t>reward system and regulate dopamine </a:t>
            </a:r>
            <a:r>
              <a:rPr lang="en-US" dirty="0" smtClean="0"/>
              <a:t>midbrain areas </a:t>
            </a:r>
            <a:r>
              <a:rPr lang="en-US" dirty="0"/>
              <a:t>to reduce food intake</a:t>
            </a:r>
            <a:r>
              <a:rPr lang="en-US" dirty="0" smtClean="0"/>
              <a:t>.</a:t>
            </a:r>
            <a:endParaRPr lang="en-US" dirty="0"/>
          </a:p>
        </p:txBody>
      </p:sp>
    </p:spTree>
    <p:extLst>
      <p:ext uri="{BB962C8B-B14F-4D97-AF65-F5344CB8AC3E}">
        <p14:creationId xmlns:p14="http://schemas.microsoft.com/office/powerpoint/2010/main" val="23015723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Contrave</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Phase II and III trials </a:t>
            </a:r>
            <a:r>
              <a:rPr lang="en-US" dirty="0" smtClean="0"/>
              <a:t>demonstrated that the combination </a:t>
            </a:r>
            <a:r>
              <a:rPr lang="en-US" dirty="0"/>
              <a:t>of naltrexone SR and bupropion SR </a:t>
            </a:r>
            <a:r>
              <a:rPr lang="en-US" dirty="0" smtClean="0"/>
              <a:t>produced greater </a:t>
            </a:r>
            <a:r>
              <a:rPr lang="en-US" dirty="0"/>
              <a:t>weight loss than either agent alone or </a:t>
            </a:r>
            <a:r>
              <a:rPr lang="en-US" dirty="0" smtClean="0"/>
              <a:t>placebo.</a:t>
            </a:r>
          </a:p>
          <a:p>
            <a:pPr marL="342900" indent="-342900">
              <a:buFont typeface="Arial" panose="020B0604020202020204" pitchFamily="34" charset="0"/>
              <a:buChar char="•"/>
            </a:pPr>
            <a:r>
              <a:rPr lang="en-US" dirty="0" smtClean="0"/>
              <a:t>Primarily because of adverse events, the </a:t>
            </a:r>
            <a:r>
              <a:rPr lang="en-US" u="sng" dirty="0" smtClean="0"/>
              <a:t>completion rate </a:t>
            </a:r>
            <a:r>
              <a:rPr lang="en-US" dirty="0" smtClean="0"/>
              <a:t>was low in these phase III trials with rates ranging from 54% to 58% in both treatment groups. </a:t>
            </a:r>
          </a:p>
          <a:p>
            <a:pPr>
              <a:buNone/>
            </a:pPr>
            <a:endParaRPr lang="en-US" dirty="0"/>
          </a:p>
        </p:txBody>
      </p:sp>
    </p:spTree>
    <p:extLst>
      <p:ext uri="{BB962C8B-B14F-4D97-AF65-F5344CB8AC3E}">
        <p14:creationId xmlns:p14="http://schemas.microsoft.com/office/powerpoint/2010/main" val="2935796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anti-Obesity drugs</a:t>
            </a:r>
            <a:endParaRPr lang="en-US" dirty="0"/>
          </a:p>
        </p:txBody>
      </p:sp>
      <p:sp>
        <p:nvSpPr>
          <p:cNvPr id="3" name="Content Placeholder 2"/>
          <p:cNvSpPr>
            <a:spLocks noGrp="1"/>
          </p:cNvSpPr>
          <p:nvPr>
            <p:ph idx="1"/>
          </p:nvPr>
        </p:nvSpPr>
        <p:spPr>
          <a:xfrm>
            <a:off x="457200" y="1600200"/>
            <a:ext cx="8229600" cy="4800600"/>
          </a:xfrm>
        </p:spPr>
        <p:txBody>
          <a:bodyPr/>
          <a:lstStyle/>
          <a:p>
            <a:pPr>
              <a:buNone/>
            </a:pPr>
            <a:r>
              <a:rPr lang="en-US" dirty="0"/>
              <a:t>H</a:t>
            </a:r>
            <a:r>
              <a:rPr lang="en-US" dirty="0" smtClean="0"/>
              <a:t>it the market in the past 3 years: </a:t>
            </a:r>
          </a:p>
          <a:p>
            <a:pPr>
              <a:buNone/>
            </a:pPr>
            <a:endParaRPr lang="en-US" dirty="0" smtClean="0"/>
          </a:p>
          <a:p>
            <a:pPr marL="457200" indent="-457200">
              <a:buFont typeface="+mj-lt"/>
              <a:buAutoNum type="arabicParenR"/>
            </a:pPr>
            <a:r>
              <a:rPr lang="en-US" dirty="0" err="1" smtClean="0"/>
              <a:t>lorcaserin</a:t>
            </a:r>
            <a:r>
              <a:rPr lang="en-US" dirty="0" smtClean="0"/>
              <a:t> (</a:t>
            </a:r>
            <a:r>
              <a:rPr lang="en-US" dirty="0" err="1" smtClean="0"/>
              <a:t>Belviq</a:t>
            </a:r>
            <a:r>
              <a:rPr lang="en-US" dirty="0" smtClean="0"/>
              <a:t>)</a:t>
            </a:r>
          </a:p>
          <a:p>
            <a:pPr marL="457200" indent="-457200">
              <a:buFont typeface="+mj-lt"/>
              <a:buAutoNum type="arabicParenR"/>
            </a:pPr>
            <a:r>
              <a:rPr lang="en-US" dirty="0" err="1" smtClean="0"/>
              <a:t>phentermine</a:t>
            </a:r>
            <a:r>
              <a:rPr lang="en-US" dirty="0" smtClean="0"/>
              <a:t>/</a:t>
            </a:r>
            <a:r>
              <a:rPr lang="en-US" dirty="0" err="1" smtClean="0"/>
              <a:t>topiramate</a:t>
            </a:r>
            <a:r>
              <a:rPr lang="en-US" dirty="0" smtClean="0"/>
              <a:t> (</a:t>
            </a:r>
            <a:r>
              <a:rPr lang="en-US" dirty="0" err="1" smtClean="0"/>
              <a:t>Qsymia</a:t>
            </a:r>
            <a:r>
              <a:rPr lang="en-US" dirty="0" smtClean="0"/>
              <a:t>)</a:t>
            </a:r>
          </a:p>
          <a:p>
            <a:pPr marL="457200" indent="-457200">
              <a:buFont typeface="+mj-lt"/>
              <a:buAutoNum type="arabicParenR"/>
            </a:pPr>
            <a:r>
              <a:rPr lang="en-US" dirty="0" err="1" smtClean="0"/>
              <a:t>naltrexone</a:t>
            </a:r>
            <a:r>
              <a:rPr lang="en-US" dirty="0" smtClean="0"/>
              <a:t>/</a:t>
            </a:r>
            <a:r>
              <a:rPr lang="en-US" dirty="0" err="1" smtClean="0"/>
              <a:t>bupropion</a:t>
            </a:r>
            <a:r>
              <a:rPr lang="en-US" dirty="0" smtClean="0"/>
              <a:t> (</a:t>
            </a:r>
            <a:r>
              <a:rPr lang="en-US" dirty="0" err="1" smtClean="0"/>
              <a:t>Contrave</a:t>
            </a:r>
            <a:r>
              <a:rPr lang="en-US" dirty="0" smtClean="0"/>
              <a:t>) </a:t>
            </a:r>
          </a:p>
          <a:p>
            <a:pPr marL="457200" indent="-457200">
              <a:buFont typeface="+mj-lt"/>
              <a:buAutoNum type="arabicParenR"/>
            </a:pPr>
            <a:r>
              <a:rPr lang="en-US" dirty="0" err="1" smtClean="0"/>
              <a:t>liraglutide</a:t>
            </a:r>
            <a:r>
              <a:rPr lang="en-US" dirty="0" smtClean="0"/>
              <a:t> (</a:t>
            </a:r>
            <a:r>
              <a:rPr lang="en-US" dirty="0" err="1" smtClean="0"/>
              <a:t>Saxenda</a:t>
            </a:r>
            <a:r>
              <a:rPr lang="en-US" dirty="0" smtClean="0"/>
              <a:t>)</a:t>
            </a:r>
          </a:p>
          <a:p>
            <a:pPr>
              <a:buNone/>
            </a:pPr>
            <a:endParaRPr lang="en-US" dirty="0"/>
          </a:p>
        </p:txBody>
      </p:sp>
    </p:spTree>
    <p:extLst>
      <p:ext uri="{BB962C8B-B14F-4D97-AF65-F5344CB8AC3E}">
        <p14:creationId xmlns:p14="http://schemas.microsoft.com/office/powerpoint/2010/main" val="4164467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Contrave</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Adverse </a:t>
            </a:r>
            <a:r>
              <a:rPr lang="en-US" dirty="0"/>
              <a:t>events that </a:t>
            </a:r>
            <a:r>
              <a:rPr lang="en-US" dirty="0" smtClean="0"/>
              <a:t>were significantly </a:t>
            </a:r>
            <a:r>
              <a:rPr lang="en-US" dirty="0"/>
              <a:t>more common with naltrexone SR and </a:t>
            </a:r>
            <a:r>
              <a:rPr lang="en-US" dirty="0" smtClean="0"/>
              <a:t>bupropion SR </a:t>
            </a:r>
            <a:r>
              <a:rPr lang="en-US" dirty="0"/>
              <a:t>relative to placebo included: </a:t>
            </a:r>
            <a:endParaRPr lang="en-US" dirty="0" smtClean="0"/>
          </a:p>
          <a:p>
            <a:pPr marL="342900" indent="-342900">
              <a:buFont typeface="Arial" panose="020B0604020202020204" pitchFamily="34" charset="0"/>
              <a:buChar char="•"/>
            </a:pPr>
            <a:r>
              <a:rPr lang="en-US" u="sng" dirty="0"/>
              <a:t>N</a:t>
            </a:r>
            <a:r>
              <a:rPr lang="en-US" u="sng" dirty="0" smtClean="0"/>
              <a:t>ausea</a:t>
            </a:r>
            <a:r>
              <a:rPr lang="en-US" dirty="0"/>
              <a:t>, headache, </a:t>
            </a:r>
            <a:r>
              <a:rPr lang="en-US" dirty="0" smtClean="0"/>
              <a:t>constipation, dizziness</a:t>
            </a:r>
            <a:r>
              <a:rPr lang="en-US" dirty="0"/>
              <a:t>, vomiting, dry mouth, tremor, </a:t>
            </a:r>
            <a:r>
              <a:rPr lang="en-US" dirty="0" smtClean="0"/>
              <a:t>abdominal pain</a:t>
            </a:r>
            <a:r>
              <a:rPr lang="en-US" dirty="0"/>
              <a:t>, bronchitis, and tinnitus. </a:t>
            </a: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The </a:t>
            </a:r>
            <a:r>
              <a:rPr lang="en-US" dirty="0"/>
              <a:t>most common reason </a:t>
            </a:r>
            <a:r>
              <a:rPr lang="en-US" dirty="0" smtClean="0"/>
              <a:t>for discontinuation </a:t>
            </a:r>
            <a:r>
              <a:rPr lang="en-US" dirty="0"/>
              <a:t>of treatment was nausea.</a:t>
            </a:r>
          </a:p>
        </p:txBody>
      </p:sp>
    </p:spTree>
    <p:extLst>
      <p:ext uri="{BB962C8B-B14F-4D97-AF65-F5344CB8AC3E}">
        <p14:creationId xmlns:p14="http://schemas.microsoft.com/office/powerpoint/2010/main" val="12416043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Contrave</a:t>
            </a:r>
            <a:r>
              <a:rPr lang="en-US" dirty="0" smtClean="0"/>
              <a:t> (safety)</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The results </a:t>
            </a:r>
            <a:r>
              <a:rPr lang="en-US" dirty="0" smtClean="0"/>
              <a:t>of </a:t>
            </a:r>
            <a:r>
              <a:rPr lang="en-US" dirty="0"/>
              <a:t>2 phase III trials </a:t>
            </a:r>
            <a:r>
              <a:rPr lang="en-US" dirty="0" smtClean="0"/>
              <a:t>show improvements </a:t>
            </a:r>
            <a:r>
              <a:rPr lang="en-US" dirty="0"/>
              <a:t>in some cardiovascular disease risk </a:t>
            </a:r>
            <a:r>
              <a:rPr lang="en-US" dirty="0" smtClean="0"/>
              <a:t>factors, </a:t>
            </a:r>
            <a:r>
              <a:rPr lang="en-US" dirty="0"/>
              <a:t>without </a:t>
            </a:r>
            <a:r>
              <a:rPr lang="en-US" dirty="0" smtClean="0"/>
              <a:t> unexpected </a:t>
            </a:r>
            <a:r>
              <a:rPr lang="en-US" dirty="0"/>
              <a:t>adverse events</a:t>
            </a:r>
            <a:r>
              <a:rPr lang="en-US" dirty="0" smtClean="0"/>
              <a:t>.</a:t>
            </a:r>
          </a:p>
          <a:p>
            <a:pPr marL="342900" indent="-342900">
              <a:buFont typeface="Arial" panose="020B0604020202020204" pitchFamily="34" charset="0"/>
              <a:buChar char="•"/>
            </a:pPr>
            <a:r>
              <a:rPr lang="en-US" i="1" dirty="0" smtClean="0"/>
              <a:t>Rx Label states </a:t>
            </a:r>
            <a:r>
              <a:rPr lang="en-US" i="1" u="sng" dirty="0"/>
              <a:t>c</a:t>
            </a:r>
            <a:r>
              <a:rPr lang="en-US" i="1" u="sng" dirty="0" smtClean="0"/>
              <a:t>oncerns</a:t>
            </a:r>
            <a:r>
              <a:rPr lang="en-US" i="1" dirty="0" smtClean="0"/>
              <a:t> related to adverse effects:</a:t>
            </a:r>
            <a:r>
              <a:rPr lang="en-US" dirty="0" smtClean="0"/>
              <a:t> “May elevate heart rate, blood pressure and cause hypertension; use is contraindicated in patients with uncontrolled hypertension”</a:t>
            </a:r>
          </a:p>
        </p:txBody>
      </p:sp>
    </p:spTree>
    <p:extLst>
      <p:ext uri="{BB962C8B-B14F-4D97-AF65-F5344CB8AC3E}">
        <p14:creationId xmlns:p14="http://schemas.microsoft.com/office/powerpoint/2010/main" val="38995013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Saxenda</a:t>
            </a:r>
            <a:endParaRPr lang="en-US" dirty="0"/>
          </a:p>
        </p:txBody>
      </p:sp>
      <p:sp>
        <p:nvSpPr>
          <p:cNvPr id="3" name="Content Placeholder 2"/>
          <p:cNvSpPr>
            <a:spLocks noGrp="1"/>
          </p:cNvSpPr>
          <p:nvPr>
            <p:ph idx="1"/>
          </p:nvPr>
        </p:nvSpPr>
        <p:spPr>
          <a:xfrm>
            <a:off x="533400" y="1435608"/>
            <a:ext cx="8409432" cy="4525963"/>
          </a:xfrm>
        </p:spPr>
        <p:txBody>
          <a:bodyPr>
            <a:normAutofit/>
          </a:bodyPr>
          <a:lstStyle/>
          <a:p>
            <a:pPr marL="342900" indent="-342900">
              <a:buFont typeface="Arial" panose="020B0604020202020204" pitchFamily="34" charset="0"/>
              <a:buChar char="•"/>
            </a:pPr>
            <a:r>
              <a:rPr lang="en-US" dirty="0"/>
              <a:t>Glucagon-like peptide receptor (GLP-1R) agonists </a:t>
            </a:r>
            <a:r>
              <a:rPr lang="en-US" dirty="0" smtClean="0"/>
              <a:t>mimic GLP-1</a:t>
            </a:r>
            <a:r>
              <a:rPr lang="en-US" dirty="0"/>
              <a:t>, an </a:t>
            </a:r>
            <a:r>
              <a:rPr lang="en-US" dirty="0" err="1"/>
              <a:t>incretin</a:t>
            </a:r>
            <a:r>
              <a:rPr lang="en-US" dirty="0"/>
              <a:t> gut </a:t>
            </a:r>
            <a:r>
              <a:rPr lang="en-US" dirty="0" smtClean="0"/>
              <a:t>hormone </a:t>
            </a:r>
            <a:r>
              <a:rPr lang="en-US" dirty="0"/>
              <a:t>secreted when a meal </a:t>
            </a:r>
            <a:r>
              <a:rPr lang="en-US" dirty="0" smtClean="0"/>
              <a:t>is ingested</a:t>
            </a:r>
            <a:r>
              <a:rPr lang="en-US" dirty="0"/>
              <a:t>. </a:t>
            </a:r>
            <a:endParaRPr lang="en-US" dirty="0" smtClean="0"/>
          </a:p>
          <a:p>
            <a:pPr marL="342900" indent="-342900">
              <a:buFont typeface="Arial" panose="020B0604020202020204" pitchFamily="34" charset="0"/>
              <a:buChar char="•"/>
            </a:pPr>
            <a:r>
              <a:rPr lang="en-US" dirty="0" smtClean="0"/>
              <a:t>GLP-1 </a:t>
            </a:r>
            <a:r>
              <a:rPr lang="en-US" dirty="0"/>
              <a:t>lowers glucose by increasing insulin </a:t>
            </a:r>
            <a:r>
              <a:rPr lang="en-US" dirty="0" smtClean="0"/>
              <a:t>output and </a:t>
            </a:r>
            <a:r>
              <a:rPr lang="en-US" dirty="0"/>
              <a:t>decreasing glucagon secretion, both in a </a:t>
            </a:r>
            <a:r>
              <a:rPr lang="en-US" dirty="0" smtClean="0"/>
              <a:t>glucose-dependent manner</a:t>
            </a:r>
            <a:r>
              <a:rPr lang="en-US" dirty="0"/>
              <a:t>. </a:t>
            </a:r>
            <a:endParaRPr lang="en-US" dirty="0" smtClean="0"/>
          </a:p>
          <a:p>
            <a:pPr marL="342900" indent="-342900">
              <a:buFont typeface="Arial" panose="020B0604020202020204" pitchFamily="34" charset="0"/>
              <a:buChar char="•"/>
            </a:pPr>
            <a:r>
              <a:rPr lang="en-US" dirty="0" smtClean="0"/>
              <a:t>GLP-1Rs </a:t>
            </a:r>
            <a:r>
              <a:rPr lang="en-US" dirty="0"/>
              <a:t>are expressed in the periphery and </a:t>
            </a:r>
            <a:r>
              <a:rPr lang="en-US" dirty="0" smtClean="0"/>
              <a:t>in several </a:t>
            </a:r>
            <a:r>
              <a:rPr lang="en-US" dirty="0"/>
              <a:t>areas in the brain that are implicated in the </a:t>
            </a:r>
            <a:r>
              <a:rPr lang="en-US" dirty="0" smtClean="0"/>
              <a:t>regulation of </a:t>
            </a:r>
            <a:r>
              <a:rPr lang="en-US" dirty="0"/>
              <a:t>appetite. </a:t>
            </a:r>
            <a:endParaRPr lang="en-US" dirty="0" smtClean="0"/>
          </a:p>
          <a:p>
            <a:endParaRPr lang="en-US" dirty="0"/>
          </a:p>
        </p:txBody>
      </p:sp>
    </p:spTree>
    <p:extLst>
      <p:ext uri="{BB962C8B-B14F-4D97-AF65-F5344CB8AC3E}">
        <p14:creationId xmlns:p14="http://schemas.microsoft.com/office/powerpoint/2010/main" val="24063204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Saxenda</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a:t>Liraglutide</a:t>
            </a:r>
            <a:r>
              <a:rPr lang="en-US" dirty="0"/>
              <a:t> </a:t>
            </a:r>
            <a:r>
              <a:rPr lang="en-US" dirty="0" smtClean="0"/>
              <a:t>has demonstrated </a:t>
            </a:r>
            <a:r>
              <a:rPr lang="en-US" dirty="0"/>
              <a:t>significant dose-dependent weight loss </a:t>
            </a:r>
            <a:r>
              <a:rPr lang="en-US" dirty="0" smtClean="0"/>
              <a:t>in studies </a:t>
            </a:r>
            <a:r>
              <a:rPr lang="en-US" dirty="0"/>
              <a:t>of patients with type 2 diabetes mellitus (T2DM) </a:t>
            </a:r>
            <a:r>
              <a:rPr lang="en-US" dirty="0" smtClean="0"/>
              <a:t>and has </a:t>
            </a:r>
            <a:r>
              <a:rPr lang="en-US" dirty="0"/>
              <a:t>led to its investigation and recent submission to the </a:t>
            </a:r>
            <a:r>
              <a:rPr lang="en-US" dirty="0" smtClean="0"/>
              <a:t>FDA for </a:t>
            </a:r>
            <a:r>
              <a:rPr lang="en-US" dirty="0"/>
              <a:t>approval for the treatment of </a:t>
            </a:r>
            <a:r>
              <a:rPr lang="en-US" dirty="0" smtClean="0"/>
              <a:t>obesity.</a:t>
            </a:r>
          </a:p>
        </p:txBody>
      </p:sp>
    </p:spTree>
    <p:extLst>
      <p:ext uri="{BB962C8B-B14F-4D97-AF65-F5344CB8AC3E}">
        <p14:creationId xmlns:p14="http://schemas.microsoft.com/office/powerpoint/2010/main" val="34473393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Saxenda</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In a 20-week, dose-finding, phase II trial, patients with obesity were randomized to </a:t>
            </a:r>
            <a:r>
              <a:rPr lang="en-US" dirty="0" err="1" smtClean="0"/>
              <a:t>liraglutide</a:t>
            </a:r>
            <a:r>
              <a:rPr lang="en-US" dirty="0" smtClean="0"/>
              <a:t> </a:t>
            </a:r>
            <a:r>
              <a:rPr lang="en-US" u="sng" dirty="0" smtClean="0"/>
              <a:t>1.2 mg, 1.8 mg, 2.4 mg, 3.0 mg </a:t>
            </a:r>
            <a:r>
              <a:rPr lang="en-US" dirty="0" smtClean="0"/>
              <a:t>or to placebo once daily, or </a:t>
            </a:r>
            <a:r>
              <a:rPr lang="en-US" dirty="0" err="1" smtClean="0"/>
              <a:t>orlistat</a:t>
            </a:r>
            <a:r>
              <a:rPr lang="en-US" dirty="0" smtClean="0"/>
              <a:t> 3 times daily</a:t>
            </a:r>
          </a:p>
          <a:p>
            <a:pPr marL="342900" indent="-342900">
              <a:buFont typeface="Arial" panose="020B0604020202020204" pitchFamily="34" charset="0"/>
              <a:buChar char="•"/>
            </a:pPr>
            <a:r>
              <a:rPr lang="en-US" dirty="0" smtClean="0"/>
              <a:t>Metabolic syndrome was reduced (in 2.4 mg and 3 mg groups), which indicate that </a:t>
            </a:r>
            <a:r>
              <a:rPr lang="en-US" dirty="0" err="1" smtClean="0"/>
              <a:t>liraglutide</a:t>
            </a:r>
            <a:r>
              <a:rPr lang="en-US" dirty="0" smtClean="0"/>
              <a:t> effectively reduces body weight, and has the potential to reduce the risk of </a:t>
            </a:r>
            <a:r>
              <a:rPr lang="en-US" dirty="0" err="1" smtClean="0"/>
              <a:t>prediabetes</a:t>
            </a:r>
            <a:r>
              <a:rPr lang="en-US" dirty="0" smtClean="0"/>
              <a:t>.</a:t>
            </a:r>
          </a:p>
          <a:p>
            <a:pPr>
              <a:buNone/>
            </a:pPr>
            <a:endParaRPr lang="en-US" dirty="0"/>
          </a:p>
        </p:txBody>
      </p:sp>
    </p:spTree>
    <p:extLst>
      <p:ext uri="{BB962C8B-B14F-4D97-AF65-F5344CB8AC3E}">
        <p14:creationId xmlns:p14="http://schemas.microsoft.com/office/powerpoint/2010/main" val="126258484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Saxenda</a:t>
            </a:r>
            <a:endParaRPr lang="en-US" dirty="0"/>
          </a:p>
        </p:txBody>
      </p:sp>
      <p:sp>
        <p:nvSpPr>
          <p:cNvPr id="3" name="Content Placeholder 2"/>
          <p:cNvSpPr>
            <a:spLocks noGrp="1"/>
          </p:cNvSpPr>
          <p:nvPr>
            <p:ph idx="1"/>
          </p:nvPr>
        </p:nvSpPr>
        <p:spPr>
          <a:xfrm>
            <a:off x="381000" y="1435608"/>
            <a:ext cx="8561832" cy="4525963"/>
          </a:xfrm>
        </p:spPr>
        <p:txBody>
          <a:bodyPr>
            <a:normAutofit/>
          </a:bodyPr>
          <a:lstStyle/>
          <a:p>
            <a:pPr marL="342900" indent="-342900">
              <a:buFont typeface="Arial" panose="020B0604020202020204" pitchFamily="34" charset="0"/>
              <a:buChar char="•"/>
            </a:pPr>
            <a:r>
              <a:rPr lang="en-US" dirty="0"/>
              <a:t>A phase III study randomized patients with </a:t>
            </a:r>
            <a:r>
              <a:rPr lang="en-US" u="sng" dirty="0"/>
              <a:t>obesity </a:t>
            </a:r>
            <a:r>
              <a:rPr lang="en-US" u="sng" dirty="0" smtClean="0"/>
              <a:t>but without DM</a:t>
            </a:r>
            <a:r>
              <a:rPr lang="en-US" dirty="0" smtClean="0"/>
              <a:t> who had lost at least 5% of their screening body weight during a run-in phase with a low-calorie diet and physical activity.</a:t>
            </a:r>
          </a:p>
          <a:p>
            <a:pPr marL="342900" indent="-342900">
              <a:buFont typeface="Arial" panose="020B0604020202020204" pitchFamily="34" charset="0"/>
              <a:buChar char="•"/>
            </a:pPr>
            <a:r>
              <a:rPr lang="en-US" dirty="0"/>
              <a:t>Over the 56 weeks </a:t>
            </a:r>
            <a:r>
              <a:rPr lang="en-US" dirty="0" smtClean="0"/>
              <a:t>of treatment</a:t>
            </a:r>
            <a:r>
              <a:rPr lang="en-US" dirty="0"/>
              <a:t>, patients treated with </a:t>
            </a:r>
            <a:r>
              <a:rPr lang="en-US" dirty="0" err="1"/>
              <a:t>liraglutide</a:t>
            </a:r>
            <a:r>
              <a:rPr lang="en-US" dirty="0"/>
              <a:t> lost </a:t>
            </a:r>
            <a:r>
              <a:rPr lang="en-US" dirty="0" smtClean="0"/>
              <a:t>significantly more </a:t>
            </a:r>
            <a:r>
              <a:rPr lang="en-US" dirty="0"/>
              <a:t>weight, and significantly more </a:t>
            </a:r>
            <a:r>
              <a:rPr lang="en-US" dirty="0" err="1" smtClean="0"/>
              <a:t>liraglutide</a:t>
            </a:r>
            <a:r>
              <a:rPr lang="en-US" dirty="0" smtClean="0"/>
              <a:t>-treated  patients </a:t>
            </a:r>
            <a:r>
              <a:rPr lang="en-US" dirty="0"/>
              <a:t>lost ≥5% or ≥10% of randomization </a:t>
            </a:r>
            <a:r>
              <a:rPr lang="en-US" dirty="0" smtClean="0"/>
              <a:t>weight.</a:t>
            </a:r>
            <a:endParaRPr lang="en-US" dirty="0"/>
          </a:p>
        </p:txBody>
      </p:sp>
    </p:spTree>
    <p:extLst>
      <p:ext uri="{BB962C8B-B14F-4D97-AF65-F5344CB8AC3E}">
        <p14:creationId xmlns:p14="http://schemas.microsoft.com/office/powerpoint/2010/main" val="39960621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Saxenda</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The most frequent drug-related </a:t>
            </a:r>
            <a:r>
              <a:rPr lang="en-US" dirty="0" smtClean="0"/>
              <a:t>adverse events </a:t>
            </a:r>
            <a:r>
              <a:rPr lang="en-US" dirty="0"/>
              <a:t>were mild to moderate, transient </a:t>
            </a:r>
            <a:r>
              <a:rPr lang="en-US" u="sng" dirty="0"/>
              <a:t>nausea</a:t>
            </a:r>
            <a:r>
              <a:rPr lang="en-US" dirty="0"/>
              <a:t> and vomiting</a:t>
            </a:r>
            <a:r>
              <a:rPr lang="en-US" dirty="0" smtClean="0"/>
              <a:t>.</a:t>
            </a:r>
          </a:p>
        </p:txBody>
      </p:sp>
    </p:spTree>
    <p:extLst>
      <p:ext uri="{BB962C8B-B14F-4D97-AF65-F5344CB8AC3E}">
        <p14:creationId xmlns:p14="http://schemas.microsoft.com/office/powerpoint/2010/main" val="380394571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Obesity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350015514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Orlistat</a:t>
            </a:r>
            <a:endParaRPr lang="en-US" dirty="0"/>
          </a:p>
        </p:txBody>
      </p:sp>
      <p:sp>
        <p:nvSpPr>
          <p:cNvPr id="3" name="Content Placeholder 2"/>
          <p:cNvSpPr>
            <a:spLocks noGrp="1"/>
          </p:cNvSpPr>
          <p:nvPr>
            <p:ph idx="1"/>
          </p:nvPr>
        </p:nvSpPr>
        <p:spPr/>
        <p:txBody>
          <a:bodyPr>
            <a:normAutofit fontScale="92500" lnSpcReduction="20000"/>
          </a:bodyPr>
          <a:lstStyle/>
          <a:p>
            <a:r>
              <a:rPr lang="en-US" dirty="0" err="1"/>
              <a:t>Orlistat</a:t>
            </a:r>
            <a:r>
              <a:rPr lang="en-US" dirty="0"/>
              <a:t> </a:t>
            </a:r>
            <a:r>
              <a:rPr lang="en-US" dirty="0" smtClean="0"/>
              <a:t>(</a:t>
            </a:r>
            <a:r>
              <a:rPr lang="en-US" dirty="0" err="1" smtClean="0"/>
              <a:t>Xenical</a:t>
            </a:r>
            <a:r>
              <a:rPr lang="en-US" dirty="0" smtClean="0"/>
              <a:t>, </a:t>
            </a:r>
            <a:r>
              <a:rPr lang="en-US" dirty="0" err="1" smtClean="0"/>
              <a:t>Alli</a:t>
            </a:r>
            <a:r>
              <a:rPr lang="en-US" dirty="0" smtClean="0"/>
              <a:t>) with </a:t>
            </a:r>
            <a:r>
              <a:rPr lang="en-US" dirty="0"/>
              <a:t>lifestyle intervention, such as </a:t>
            </a:r>
            <a:r>
              <a:rPr lang="en-US" dirty="0" smtClean="0"/>
              <a:t>a low-fat diet calorie-reduced </a:t>
            </a:r>
            <a:r>
              <a:rPr lang="en-US" dirty="0"/>
              <a:t>diet, resulted in weight loss </a:t>
            </a:r>
            <a:r>
              <a:rPr lang="en-US" dirty="0" smtClean="0"/>
              <a:t>long term.</a:t>
            </a:r>
          </a:p>
          <a:p>
            <a:r>
              <a:rPr lang="en-US" dirty="0" err="1" smtClean="0"/>
              <a:t>Orlistat</a:t>
            </a:r>
            <a:r>
              <a:rPr lang="en-US" dirty="0" smtClean="0"/>
              <a:t> </a:t>
            </a:r>
            <a:r>
              <a:rPr lang="en-US" dirty="0"/>
              <a:t>is also associated with reductions </a:t>
            </a:r>
            <a:r>
              <a:rPr lang="en-US" dirty="0" smtClean="0"/>
              <a:t>in low-density </a:t>
            </a:r>
            <a:r>
              <a:rPr lang="en-US" dirty="0"/>
              <a:t>lipoprotein cholesterol (LDL-C</a:t>
            </a:r>
            <a:r>
              <a:rPr lang="en-US" dirty="0" smtClean="0"/>
              <a:t>)</a:t>
            </a:r>
          </a:p>
          <a:p>
            <a:pPr>
              <a:buNone/>
            </a:pPr>
            <a:endParaRPr lang="en-US" dirty="0" smtClean="0"/>
          </a:p>
          <a:p>
            <a:r>
              <a:rPr lang="en-US" dirty="0"/>
              <a:t>The safety profile of </a:t>
            </a:r>
            <a:r>
              <a:rPr lang="en-US" dirty="0" err="1"/>
              <a:t>orlistat</a:t>
            </a:r>
            <a:r>
              <a:rPr lang="en-US" dirty="0"/>
              <a:t> is good. It is the only </a:t>
            </a:r>
            <a:r>
              <a:rPr lang="en-US" dirty="0" smtClean="0"/>
              <a:t>obesity medication </a:t>
            </a:r>
            <a:r>
              <a:rPr lang="en-US" dirty="0"/>
              <a:t>approved for use in adolescents </a:t>
            </a:r>
            <a:endParaRPr lang="en-US" dirty="0" smtClean="0"/>
          </a:p>
          <a:p>
            <a:r>
              <a:rPr lang="en-US" dirty="0" smtClean="0"/>
              <a:t>Available both </a:t>
            </a:r>
            <a:r>
              <a:rPr lang="en-US" dirty="0"/>
              <a:t>by prescription (120 mg 3 times daily) and </a:t>
            </a:r>
            <a:r>
              <a:rPr lang="en-US" dirty="0" smtClean="0"/>
              <a:t>OTC (60 mg)</a:t>
            </a:r>
          </a:p>
          <a:p>
            <a:endParaRPr lang="en-US" dirty="0" smtClean="0"/>
          </a:p>
          <a:p>
            <a:r>
              <a:rPr lang="en-US" dirty="0" smtClean="0"/>
              <a:t>However</a:t>
            </a:r>
            <a:r>
              <a:rPr lang="en-US" dirty="0"/>
              <a:t>, </a:t>
            </a:r>
            <a:r>
              <a:rPr lang="en-US" dirty="0" smtClean="0"/>
              <a:t>gastrointestinal adverse </a:t>
            </a:r>
            <a:r>
              <a:rPr lang="en-US" dirty="0"/>
              <a:t>events (oily spotting, flatulence, and fecal </a:t>
            </a:r>
            <a:r>
              <a:rPr lang="en-US" dirty="0" smtClean="0"/>
              <a:t>urgency) limit </a:t>
            </a:r>
            <a:r>
              <a:rPr lang="en-US" dirty="0"/>
              <a:t>patient acceptance, although these symptoms </a:t>
            </a:r>
            <a:r>
              <a:rPr lang="en-US" dirty="0" smtClean="0"/>
              <a:t>are generally </a:t>
            </a:r>
            <a:r>
              <a:rPr lang="en-US" dirty="0"/>
              <a:t>mild and </a:t>
            </a:r>
            <a:r>
              <a:rPr lang="en-US" dirty="0" smtClean="0"/>
              <a:t>transient (again, diet compliance..)</a:t>
            </a:r>
          </a:p>
          <a:p>
            <a:r>
              <a:rPr lang="en-US" dirty="0" smtClean="0"/>
              <a:t>Kidney </a:t>
            </a:r>
            <a:r>
              <a:rPr lang="en-US" dirty="0"/>
              <a:t>stones may occur </a:t>
            </a:r>
            <a:r>
              <a:rPr lang="en-US" dirty="0" smtClean="0"/>
              <a:t>in patients </a:t>
            </a:r>
            <a:r>
              <a:rPr lang="en-US" dirty="0"/>
              <a:t>at risk for renal insufficiency and in rare cases </a:t>
            </a:r>
            <a:r>
              <a:rPr lang="en-US" dirty="0" smtClean="0"/>
              <a:t>serious liver </a:t>
            </a:r>
            <a:r>
              <a:rPr lang="en-US" dirty="0"/>
              <a:t>injury have been reported with </a:t>
            </a:r>
            <a:r>
              <a:rPr lang="en-US" dirty="0" err="1" smtClean="0"/>
              <a:t>orlistat</a:t>
            </a:r>
            <a:r>
              <a:rPr lang="en-US" dirty="0" smtClean="0"/>
              <a:t>.</a:t>
            </a:r>
          </a:p>
          <a:p>
            <a:r>
              <a:rPr lang="en-US" dirty="0" smtClean="0"/>
              <a:t>Remember to supplement with vitamins.</a:t>
            </a:r>
          </a:p>
          <a:p>
            <a:endParaRPr lang="en-US" dirty="0"/>
          </a:p>
        </p:txBody>
      </p:sp>
    </p:spTree>
    <p:extLst>
      <p:ext uri="{BB962C8B-B14F-4D97-AF65-F5344CB8AC3E}">
        <p14:creationId xmlns:p14="http://schemas.microsoft.com/office/powerpoint/2010/main" val="252255281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a:t>
            </a:r>
            <a:endParaRPr lang="en-US" dirty="0"/>
          </a:p>
        </p:txBody>
      </p:sp>
      <p:sp>
        <p:nvSpPr>
          <p:cNvPr id="3" name="Content Placeholder 2"/>
          <p:cNvSpPr>
            <a:spLocks noGrp="1"/>
          </p:cNvSpPr>
          <p:nvPr>
            <p:ph idx="1"/>
          </p:nvPr>
        </p:nvSpPr>
        <p:spPr/>
        <p:txBody>
          <a:bodyPr/>
          <a:lstStyle/>
          <a:p>
            <a:pPr algn="ctr">
              <a:buNone/>
            </a:pPr>
            <a:r>
              <a:rPr lang="en-US" dirty="0" smtClean="0"/>
              <a:t>“Off Label” </a:t>
            </a:r>
            <a:endParaRPr lang="en-US" dirty="0"/>
          </a:p>
        </p:txBody>
      </p:sp>
    </p:spTree>
    <p:extLst>
      <p:ext uri="{BB962C8B-B14F-4D97-AF65-F5344CB8AC3E}">
        <p14:creationId xmlns:p14="http://schemas.microsoft.com/office/powerpoint/2010/main" val="14436806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Guidelines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Headed by the Endocrine Society with support from the Obesity Society and the European Society of Endocrinology.</a:t>
            </a:r>
          </a:p>
          <a:p>
            <a:pPr marL="342900" indent="-342900">
              <a:buFont typeface="Arial" panose="020B0604020202020204" pitchFamily="34" charset="0"/>
              <a:buChar char="•"/>
            </a:pPr>
            <a:r>
              <a:rPr lang="en-US" dirty="0" smtClean="0"/>
              <a:t>The new guidelines expand on ones for managing overweight and obesity in adults that were released in 2013 by the Obesity Society, the American Heart Association, and the American College of Cardiology.</a:t>
            </a:r>
          </a:p>
          <a:p>
            <a:endParaRPr lang="en-US" dirty="0" smtClean="0"/>
          </a:p>
          <a:p>
            <a:pPr>
              <a:buNone/>
            </a:pPr>
            <a:endParaRPr lang="en-US" dirty="0"/>
          </a:p>
        </p:txBody>
      </p:sp>
    </p:spTree>
    <p:extLst>
      <p:ext uri="{BB962C8B-B14F-4D97-AF65-F5344CB8AC3E}">
        <p14:creationId xmlns:p14="http://schemas.microsoft.com/office/powerpoint/2010/main" val="30731647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endParaRPr lang="en-US" dirty="0"/>
          </a:p>
        </p:txBody>
      </p:sp>
      <p:sp>
        <p:nvSpPr>
          <p:cNvPr id="3" name="Content Placeholder 2"/>
          <p:cNvSpPr>
            <a:spLocks noGrp="1"/>
          </p:cNvSpPr>
          <p:nvPr>
            <p:ph idx="1"/>
          </p:nvPr>
        </p:nvSpPr>
        <p:spPr>
          <a:xfrm>
            <a:off x="457200" y="1435608"/>
            <a:ext cx="8485632" cy="4525963"/>
          </a:xfrm>
        </p:spPr>
        <p:txBody>
          <a:bodyPr>
            <a:normAutofit/>
          </a:bodyPr>
          <a:lstStyle/>
          <a:p>
            <a:pPr marL="342900" indent="-342900">
              <a:buFont typeface="Arial" panose="020B0604020202020204" pitchFamily="34" charset="0"/>
              <a:buChar char="•"/>
            </a:pPr>
            <a:r>
              <a:rPr lang="en-US" dirty="0" err="1" smtClean="0"/>
              <a:t>Phentermine</a:t>
            </a:r>
            <a:r>
              <a:rPr lang="en-US" dirty="0" smtClean="0"/>
              <a:t> (</a:t>
            </a:r>
            <a:r>
              <a:rPr lang="en-US" dirty="0" err="1" smtClean="0"/>
              <a:t>Adiepx</a:t>
            </a:r>
            <a:r>
              <a:rPr lang="en-US" dirty="0" smtClean="0"/>
              <a:t>) despite its approval by the FDA for short-term use, is frequently prescribed off label for longer periods. </a:t>
            </a:r>
          </a:p>
          <a:p>
            <a:pPr marL="342900" indent="-342900">
              <a:buFont typeface="Arial" panose="020B0604020202020204" pitchFamily="34" charset="0"/>
              <a:buChar char="•"/>
            </a:pPr>
            <a:r>
              <a:rPr lang="en-US" dirty="0" err="1" smtClean="0"/>
              <a:t>Phentermine</a:t>
            </a:r>
            <a:r>
              <a:rPr lang="en-US" dirty="0" smtClean="0"/>
              <a:t> is by far the most widely prescribed obesity medication in the United States, with 25.3 million prescriptions dispensed to an estimated 6.2 million users between 2008-2011</a:t>
            </a:r>
          </a:p>
        </p:txBody>
      </p:sp>
    </p:spTree>
    <p:extLst>
      <p:ext uri="{BB962C8B-B14F-4D97-AF65-F5344CB8AC3E}">
        <p14:creationId xmlns:p14="http://schemas.microsoft.com/office/powerpoint/2010/main" val="39523881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endParaRPr lang="en-US" dirty="0"/>
          </a:p>
        </p:txBody>
      </p:sp>
      <p:sp>
        <p:nvSpPr>
          <p:cNvPr id="3" name="Content Placeholder 2"/>
          <p:cNvSpPr>
            <a:spLocks noGrp="1"/>
          </p:cNvSpPr>
          <p:nvPr>
            <p:ph idx="1"/>
          </p:nvPr>
        </p:nvSpPr>
        <p:spPr/>
        <p:txBody>
          <a:bodyPr/>
          <a:lstStyle/>
          <a:p>
            <a:pPr>
              <a:buNone/>
            </a:pPr>
            <a:r>
              <a:rPr lang="en-US" dirty="0" smtClean="0"/>
              <a:t>• </a:t>
            </a:r>
            <a:r>
              <a:rPr lang="en-US" sz="2800" dirty="0" smtClean="0">
                <a:latin typeface="Symbol" pitchFamily="18" charset="2"/>
                <a:cs typeface="Kartika" pitchFamily="18" charset="0"/>
              </a:rPr>
              <a:t></a:t>
            </a:r>
            <a:r>
              <a:rPr lang="en-US" sz="2800" dirty="0" smtClean="0"/>
              <a:t>‐</a:t>
            </a:r>
            <a:r>
              <a:rPr lang="en-US" sz="2800" dirty="0" err="1" smtClean="0"/>
              <a:t>phenylethylamine</a:t>
            </a:r>
            <a:r>
              <a:rPr lang="en-US" sz="2800" dirty="0" smtClean="0"/>
              <a:t> is a </a:t>
            </a:r>
            <a:r>
              <a:rPr lang="en-US" sz="2800" dirty="0" err="1" smtClean="0"/>
              <a:t>norepinephrine</a:t>
            </a:r>
            <a:r>
              <a:rPr lang="en-US" sz="2800" dirty="0" smtClean="0"/>
              <a:t> releaser</a:t>
            </a:r>
          </a:p>
          <a:p>
            <a:pPr>
              <a:buNone/>
            </a:pPr>
            <a:r>
              <a:rPr lang="en-US" sz="2800" dirty="0" smtClean="0"/>
              <a:t>• Acts centrally on hypothalamus and limbic system</a:t>
            </a:r>
          </a:p>
          <a:p>
            <a:pPr>
              <a:buNone/>
            </a:pPr>
            <a:r>
              <a:rPr lang="en-US" sz="2800" dirty="0" smtClean="0"/>
              <a:t>• Produces decreased appetite/eating restraint</a:t>
            </a:r>
          </a:p>
          <a:p>
            <a:pPr>
              <a:buNone/>
            </a:pPr>
            <a:endParaRPr lang="en-US" dirty="0" smtClean="0"/>
          </a:p>
          <a:p>
            <a:pPr>
              <a:buNone/>
            </a:pPr>
            <a:r>
              <a:rPr lang="en-US" sz="1600" dirty="0" err="1" smtClean="0"/>
              <a:t>Obesity:Evaluation</a:t>
            </a:r>
            <a:r>
              <a:rPr lang="en-US" sz="1600" dirty="0" smtClean="0"/>
              <a:t> and Treatment Essentials;2010:81‐99</a:t>
            </a:r>
          </a:p>
        </p:txBody>
      </p:sp>
      <p:pic>
        <p:nvPicPr>
          <p:cNvPr id="8195" name="Picture 3"/>
          <p:cNvPicPr>
            <a:picLocks noChangeAspect="1" noChangeArrowheads="1"/>
          </p:cNvPicPr>
          <p:nvPr/>
        </p:nvPicPr>
        <p:blipFill>
          <a:blip r:embed="rId2" cstate="print"/>
          <a:srcRect/>
          <a:stretch>
            <a:fillRect/>
          </a:stretch>
        </p:blipFill>
        <p:spPr bwMode="auto">
          <a:xfrm>
            <a:off x="572069" y="4783326"/>
            <a:ext cx="3609975" cy="1990725"/>
          </a:xfrm>
          <a:prstGeom prst="rect">
            <a:avLst/>
          </a:prstGeom>
          <a:noFill/>
          <a:ln w="9525">
            <a:noFill/>
            <a:miter lim="800000"/>
            <a:headEnd/>
            <a:tailEnd/>
          </a:ln>
        </p:spPr>
      </p:pic>
      <p:pic>
        <p:nvPicPr>
          <p:cNvPr id="8196" name="Picture 4"/>
          <p:cNvPicPr>
            <a:picLocks noChangeAspect="1" noChangeArrowheads="1"/>
          </p:cNvPicPr>
          <p:nvPr/>
        </p:nvPicPr>
        <p:blipFill>
          <a:blip r:embed="rId3" cstate="print"/>
          <a:srcRect/>
          <a:stretch>
            <a:fillRect/>
          </a:stretch>
        </p:blipFill>
        <p:spPr bwMode="auto">
          <a:xfrm>
            <a:off x="6057900" y="2952749"/>
            <a:ext cx="3086100" cy="3686175"/>
          </a:xfrm>
          <a:prstGeom prst="rect">
            <a:avLst/>
          </a:prstGeom>
          <a:noFill/>
          <a:ln w="9525">
            <a:noFill/>
            <a:miter lim="800000"/>
            <a:headEnd/>
            <a:tailEnd/>
          </a:ln>
        </p:spPr>
      </p:pic>
    </p:spTree>
    <p:extLst>
      <p:ext uri="{BB962C8B-B14F-4D97-AF65-F5344CB8AC3E}">
        <p14:creationId xmlns:p14="http://schemas.microsoft.com/office/powerpoint/2010/main" val="304241133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The longest published placebo-controlled trial of </a:t>
            </a:r>
            <a:r>
              <a:rPr lang="en-US" dirty="0" err="1" smtClean="0"/>
              <a:t>phentermine</a:t>
            </a:r>
            <a:r>
              <a:rPr lang="en-US" dirty="0" smtClean="0"/>
              <a:t> lasted 36 weeks in 108 obese women treated with </a:t>
            </a:r>
            <a:r>
              <a:rPr lang="en-US" dirty="0" err="1" smtClean="0"/>
              <a:t>phentermine</a:t>
            </a:r>
            <a:r>
              <a:rPr lang="en-US" dirty="0" smtClean="0"/>
              <a:t> 30 mg per day either continuously or intermittently (alternating months) and found similar weight loss in the continuous (12.2 kg) and intermittent (13.0 kg) groups </a:t>
            </a:r>
            <a:r>
              <a:rPr lang="en-US" dirty="0" err="1" smtClean="0"/>
              <a:t>vs</a:t>
            </a:r>
            <a:r>
              <a:rPr lang="en-US" dirty="0" smtClean="0"/>
              <a:t> 4.8 kg with placebo</a:t>
            </a:r>
          </a:p>
          <a:p>
            <a:pPr>
              <a:buNone/>
            </a:pPr>
            <a:endParaRPr lang="en-US" sz="2200" dirty="0" smtClean="0"/>
          </a:p>
          <a:p>
            <a:pPr>
              <a:buNone/>
            </a:pPr>
            <a:r>
              <a:rPr lang="en-US" sz="2200" i="1" dirty="0" smtClean="0"/>
              <a:t>Br Med J. </a:t>
            </a:r>
            <a:r>
              <a:rPr lang="en-US" sz="2200" dirty="0" smtClean="0"/>
              <a:t>1968;1(5588):352-354.</a:t>
            </a:r>
          </a:p>
          <a:p>
            <a:pPr>
              <a:buNone/>
            </a:pPr>
            <a:endParaRPr lang="en-US" dirty="0"/>
          </a:p>
        </p:txBody>
      </p:sp>
    </p:spTree>
    <p:extLst>
      <p:ext uri="{BB962C8B-B14F-4D97-AF65-F5344CB8AC3E}">
        <p14:creationId xmlns:p14="http://schemas.microsoft.com/office/powerpoint/2010/main" val="13333068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Adipex</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Several short-term placebo-controlled studies of </a:t>
            </a:r>
            <a:r>
              <a:rPr lang="en-US" dirty="0" err="1" smtClean="0"/>
              <a:t>phentermine</a:t>
            </a:r>
            <a:r>
              <a:rPr lang="en-US" dirty="0" smtClean="0"/>
              <a:t> have shown </a:t>
            </a:r>
            <a:r>
              <a:rPr lang="en-US" u="sng" dirty="0" smtClean="0"/>
              <a:t>elevations in pulse </a:t>
            </a:r>
            <a:r>
              <a:rPr lang="en-US" dirty="0" smtClean="0"/>
              <a:t>or smaller decreases in pulse, blood pressure, or both, than would be expected given the degree of weight loss.</a:t>
            </a:r>
          </a:p>
          <a:p>
            <a:pPr marL="342900" indent="-342900">
              <a:buFont typeface="Arial" panose="020B0604020202020204" pitchFamily="34" charset="0"/>
              <a:buChar char="•"/>
            </a:pPr>
            <a:r>
              <a:rPr lang="en-US" u="sng" dirty="0" smtClean="0"/>
              <a:t>Blood pressure improvement </a:t>
            </a:r>
            <a:r>
              <a:rPr lang="en-US" dirty="0" smtClean="0"/>
              <a:t>weight loss and maintenance during long-term </a:t>
            </a:r>
            <a:r>
              <a:rPr lang="en-US" dirty="0" err="1" smtClean="0"/>
              <a:t>phentermine</a:t>
            </a:r>
            <a:r>
              <a:rPr lang="en-US" dirty="0" smtClean="0"/>
              <a:t> pharmacotherapy for obesity. </a:t>
            </a:r>
          </a:p>
          <a:p>
            <a:pPr>
              <a:buNone/>
            </a:pPr>
            <a:endParaRPr lang="en-US" sz="1900" dirty="0" smtClean="0"/>
          </a:p>
          <a:p>
            <a:pPr>
              <a:buNone/>
            </a:pPr>
            <a:endParaRPr lang="en-US" sz="1900" dirty="0"/>
          </a:p>
          <a:p>
            <a:pPr>
              <a:buNone/>
            </a:pPr>
            <a:r>
              <a:rPr lang="en-US" sz="1900" dirty="0" smtClean="0"/>
              <a:t>Hendricks EJ, et al. </a:t>
            </a:r>
            <a:r>
              <a:rPr lang="en-US" sz="1900" i="1" dirty="0" smtClean="0"/>
              <a:t>Obesity 2011;19(12):2351-2360.</a:t>
            </a:r>
            <a:endParaRPr lang="en-US" sz="1900" dirty="0" smtClean="0"/>
          </a:p>
          <a:p>
            <a:endParaRPr lang="en-US" dirty="0"/>
          </a:p>
        </p:txBody>
      </p:sp>
    </p:spTree>
    <p:extLst>
      <p:ext uri="{BB962C8B-B14F-4D97-AF65-F5344CB8AC3E}">
        <p14:creationId xmlns:p14="http://schemas.microsoft.com/office/powerpoint/2010/main" val="32056705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endParaRPr lang="en-US" dirty="0"/>
          </a:p>
        </p:txBody>
      </p:sp>
      <p:sp>
        <p:nvSpPr>
          <p:cNvPr id="3" name="Content Placeholder 2"/>
          <p:cNvSpPr>
            <a:spLocks noGrp="1"/>
          </p:cNvSpPr>
          <p:nvPr>
            <p:ph idx="1"/>
          </p:nvPr>
        </p:nvSpPr>
        <p:spPr>
          <a:xfrm>
            <a:off x="228600" y="1600200"/>
            <a:ext cx="8915400" cy="4525963"/>
          </a:xfrm>
        </p:spPr>
        <p:txBody>
          <a:bodyPr/>
          <a:lstStyle/>
          <a:p>
            <a:pPr marL="342900" indent="-342900">
              <a:buFont typeface="Arial" panose="020B0604020202020204" pitchFamily="34" charset="0"/>
              <a:buChar char="•"/>
            </a:pPr>
            <a:r>
              <a:rPr lang="en-US" dirty="0" smtClean="0"/>
              <a:t>The dose?</a:t>
            </a:r>
          </a:p>
          <a:p>
            <a:endParaRPr lang="en-US" dirty="0" smtClean="0"/>
          </a:p>
          <a:p>
            <a:r>
              <a:rPr lang="en-US" dirty="0" smtClean="0"/>
              <a:t>    “the more the better” for appetite effect…vs. “less is more”…</a:t>
            </a:r>
          </a:p>
          <a:p>
            <a:endParaRPr lang="en-US" dirty="0" smtClean="0"/>
          </a:p>
          <a:p>
            <a:pPr>
              <a:buFont typeface="Wingdings" pitchFamily="2" charset="2"/>
              <a:buChar char="Ø"/>
            </a:pPr>
            <a:r>
              <a:rPr lang="en-US" dirty="0" smtClean="0"/>
              <a:t>The Verdict: FDA </a:t>
            </a:r>
            <a:r>
              <a:rPr lang="en-US" dirty="0" err="1" smtClean="0"/>
              <a:t>Qsymia</a:t>
            </a:r>
            <a:r>
              <a:rPr lang="en-US" dirty="0"/>
              <a:t>:</a:t>
            </a:r>
            <a:r>
              <a:rPr lang="en-US" dirty="0" smtClean="0"/>
              <a:t> “least plus combination”</a:t>
            </a:r>
          </a:p>
          <a:p>
            <a:pPr>
              <a:buNone/>
            </a:pPr>
            <a:endParaRPr lang="en-US" dirty="0"/>
          </a:p>
        </p:txBody>
      </p:sp>
    </p:spTree>
    <p:extLst>
      <p:ext uri="{BB962C8B-B14F-4D97-AF65-F5344CB8AC3E}">
        <p14:creationId xmlns:p14="http://schemas.microsoft.com/office/powerpoint/2010/main" val="118516989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endParaRPr lang="en-US" dirty="0"/>
          </a:p>
        </p:txBody>
      </p:sp>
      <p:sp>
        <p:nvSpPr>
          <p:cNvPr id="3" name="Content Placeholder 2"/>
          <p:cNvSpPr>
            <a:spLocks noGrp="1"/>
          </p:cNvSpPr>
          <p:nvPr>
            <p:ph idx="1"/>
          </p:nvPr>
        </p:nvSpPr>
        <p:spPr/>
        <p:txBody>
          <a:bodyPr>
            <a:normAutofit/>
          </a:bodyPr>
          <a:lstStyle/>
          <a:p>
            <a:pPr>
              <a:buNone/>
            </a:pPr>
            <a:r>
              <a:rPr lang="en-US" dirty="0" smtClean="0"/>
              <a:t>Most common Side Effects:</a:t>
            </a:r>
          </a:p>
          <a:p>
            <a:pPr marL="342900" indent="-342900">
              <a:buFont typeface="Arial" panose="020B0604020202020204" pitchFamily="34" charset="0"/>
              <a:buChar char="•"/>
            </a:pPr>
            <a:r>
              <a:rPr lang="en-US" i="1" dirty="0"/>
              <a:t>i</a:t>
            </a:r>
            <a:r>
              <a:rPr lang="en-US" i="1" dirty="0" smtClean="0"/>
              <a:t>nsomnia</a:t>
            </a:r>
          </a:p>
          <a:p>
            <a:pPr marL="342900" indent="-342900">
              <a:buFont typeface="Arial" panose="020B0604020202020204" pitchFamily="34" charset="0"/>
              <a:buChar char="•"/>
            </a:pPr>
            <a:r>
              <a:rPr lang="en-US" i="1" dirty="0"/>
              <a:t>h</a:t>
            </a:r>
            <a:r>
              <a:rPr lang="en-US" i="1" dirty="0" smtClean="0"/>
              <a:t>eadache</a:t>
            </a:r>
          </a:p>
          <a:p>
            <a:pPr marL="342900" indent="-342900">
              <a:buFont typeface="Arial" panose="020B0604020202020204" pitchFamily="34" charset="0"/>
              <a:buChar char="•"/>
            </a:pPr>
            <a:r>
              <a:rPr lang="en-US" i="1" dirty="0"/>
              <a:t>d</a:t>
            </a:r>
            <a:r>
              <a:rPr lang="en-US" i="1" dirty="0" smtClean="0"/>
              <a:t>ry mouth</a:t>
            </a:r>
          </a:p>
          <a:p>
            <a:pPr marL="342900" indent="-342900">
              <a:buFont typeface="Arial" panose="020B0604020202020204" pitchFamily="34" charset="0"/>
              <a:buChar char="•"/>
            </a:pPr>
            <a:r>
              <a:rPr lang="en-US" i="1" dirty="0"/>
              <a:t>c</a:t>
            </a:r>
            <a:r>
              <a:rPr lang="en-US" i="1" dirty="0" smtClean="0"/>
              <a:t>onstipation</a:t>
            </a:r>
          </a:p>
        </p:txBody>
      </p:sp>
    </p:spTree>
    <p:extLst>
      <p:ext uri="{BB962C8B-B14F-4D97-AF65-F5344CB8AC3E}">
        <p14:creationId xmlns:p14="http://schemas.microsoft.com/office/powerpoint/2010/main" val="19413403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Adipex</a:t>
            </a:r>
            <a:r>
              <a:rPr lang="en-US" dirty="0"/>
              <a:t> </a:t>
            </a:r>
            <a:r>
              <a:rPr lang="en-US" dirty="0" smtClean="0"/>
              <a:t>(safety)</a:t>
            </a:r>
            <a:endParaRPr lang="en-US" dirty="0"/>
          </a:p>
        </p:txBody>
      </p:sp>
      <p:sp>
        <p:nvSpPr>
          <p:cNvPr id="3" name="Content Placeholder 2"/>
          <p:cNvSpPr>
            <a:spLocks noGrp="1"/>
          </p:cNvSpPr>
          <p:nvPr>
            <p:ph idx="1"/>
          </p:nvPr>
        </p:nvSpPr>
        <p:spPr/>
        <p:txBody>
          <a:bodyPr>
            <a:normAutofit/>
          </a:bodyPr>
          <a:lstStyle/>
          <a:p>
            <a:pPr>
              <a:buNone/>
            </a:pPr>
            <a:r>
              <a:rPr lang="en-US" dirty="0" err="1" smtClean="0"/>
              <a:t>Phentermine</a:t>
            </a:r>
            <a:r>
              <a:rPr lang="en-US" dirty="0" smtClean="0"/>
              <a:t> is a Schedule IV</a:t>
            </a:r>
          </a:p>
          <a:p>
            <a:pPr>
              <a:buNone/>
            </a:pPr>
            <a:endParaRPr lang="en-US" dirty="0" smtClean="0"/>
          </a:p>
          <a:p>
            <a:pPr>
              <a:buNone/>
            </a:pPr>
            <a:r>
              <a:rPr lang="en-US" dirty="0" smtClean="0"/>
              <a:t>• No amphetamine‐like withdrawal symptoms</a:t>
            </a:r>
          </a:p>
          <a:p>
            <a:pPr>
              <a:buNone/>
            </a:pPr>
            <a:r>
              <a:rPr lang="en-US" dirty="0" smtClean="0"/>
              <a:t>• No binge use of </a:t>
            </a:r>
            <a:r>
              <a:rPr lang="en-US" dirty="0" err="1" smtClean="0"/>
              <a:t>phentermine</a:t>
            </a:r>
            <a:endParaRPr lang="en-US" dirty="0" smtClean="0"/>
          </a:p>
          <a:p>
            <a:pPr>
              <a:buNone/>
            </a:pPr>
            <a:r>
              <a:rPr lang="en-US" dirty="0" smtClean="0"/>
              <a:t>• No </a:t>
            </a:r>
            <a:r>
              <a:rPr lang="en-US" dirty="0" err="1" smtClean="0"/>
              <a:t>phentermine</a:t>
            </a:r>
            <a:r>
              <a:rPr lang="en-US" dirty="0" smtClean="0"/>
              <a:t> cravings</a:t>
            </a:r>
          </a:p>
          <a:p>
            <a:pPr>
              <a:buNone/>
            </a:pPr>
            <a:endParaRPr lang="en-US" dirty="0" smtClean="0"/>
          </a:p>
          <a:p>
            <a:pPr>
              <a:buNone/>
            </a:pPr>
            <a:r>
              <a:rPr lang="en-US" sz="1900" dirty="0" smtClean="0"/>
              <a:t>Hendricks EJ et al. Am J of Therapeutics 2011;18:292‐99</a:t>
            </a:r>
            <a:endParaRPr lang="en-US" sz="1900" dirty="0"/>
          </a:p>
        </p:txBody>
      </p:sp>
    </p:spTree>
    <p:extLst>
      <p:ext uri="{BB962C8B-B14F-4D97-AF65-F5344CB8AC3E}">
        <p14:creationId xmlns:p14="http://schemas.microsoft.com/office/powerpoint/2010/main" val="27488952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Sympathomemtics</a:t>
            </a:r>
            <a:endParaRPr lang="en-US" dirty="0"/>
          </a:p>
        </p:txBody>
      </p:sp>
      <p:sp>
        <p:nvSpPr>
          <p:cNvPr id="3" name="Content Placeholder 2"/>
          <p:cNvSpPr>
            <a:spLocks noGrp="1"/>
          </p:cNvSpPr>
          <p:nvPr>
            <p:ph idx="1"/>
          </p:nvPr>
        </p:nvSpPr>
        <p:spPr/>
        <p:txBody>
          <a:bodyPr>
            <a:normAutofit/>
          </a:bodyPr>
          <a:lstStyle/>
          <a:p>
            <a:endParaRPr lang="en-US" dirty="0" smtClean="0"/>
          </a:p>
          <a:p>
            <a:pPr marL="342900" indent="-342900">
              <a:buFont typeface="Arial" panose="020B0604020202020204" pitchFamily="34" charset="0"/>
              <a:buChar char="•"/>
            </a:pPr>
            <a:r>
              <a:rPr lang="en-US" dirty="0" err="1" smtClean="0"/>
              <a:t>Diethylpropion</a:t>
            </a:r>
            <a:r>
              <a:rPr lang="en-US" dirty="0" smtClean="0"/>
              <a:t> (</a:t>
            </a:r>
            <a:r>
              <a:rPr lang="en-US" dirty="0" err="1" smtClean="0"/>
              <a:t>Tenuate</a:t>
            </a:r>
            <a:r>
              <a:rPr lang="en-US" dirty="0" smtClean="0"/>
              <a:t>)has a similar adverse effect and weight loss profile to phentermine, but is much less frequently prescribed,</a:t>
            </a:r>
          </a:p>
          <a:p>
            <a:pPr marL="342900" indent="-342900">
              <a:buFont typeface="Arial" panose="020B0604020202020204" pitchFamily="34" charset="0"/>
              <a:buChar char="•"/>
            </a:pPr>
            <a:r>
              <a:rPr lang="en-US" dirty="0" err="1" smtClean="0"/>
              <a:t>Phendimetrazine</a:t>
            </a:r>
            <a:r>
              <a:rPr lang="en-US" dirty="0" smtClean="0"/>
              <a:t> (</a:t>
            </a:r>
            <a:r>
              <a:rPr lang="en-US" dirty="0" err="1" smtClean="0"/>
              <a:t>Adipost</a:t>
            </a:r>
            <a:r>
              <a:rPr lang="en-US" dirty="0"/>
              <a:t>, </a:t>
            </a:r>
            <a:r>
              <a:rPr lang="en-US" dirty="0" err="1" smtClean="0"/>
              <a:t>Bontril</a:t>
            </a:r>
            <a:r>
              <a:rPr lang="en-US" dirty="0" smtClean="0"/>
              <a:t>…) despite the paucity of randomized controlled trials, is prescribed 3 times more frequently than </a:t>
            </a:r>
            <a:r>
              <a:rPr lang="en-US" dirty="0" err="1" smtClean="0"/>
              <a:t>diethylpropion</a:t>
            </a:r>
            <a:r>
              <a:rPr lang="en-US" dirty="0" smtClean="0"/>
              <a:t> for obesity treatment,</a:t>
            </a:r>
          </a:p>
          <a:p>
            <a:pPr marL="342900" indent="-342900">
              <a:buFont typeface="Arial" panose="020B0604020202020204" pitchFamily="34" charset="0"/>
              <a:buChar char="•"/>
            </a:pPr>
            <a:r>
              <a:rPr lang="en-US" dirty="0" err="1" smtClean="0"/>
              <a:t>Benzphetamine</a:t>
            </a:r>
            <a:r>
              <a:rPr lang="en-US" dirty="0" smtClean="0"/>
              <a:t> (</a:t>
            </a:r>
            <a:r>
              <a:rPr lang="en-US" dirty="0" err="1" smtClean="0"/>
              <a:t>Didrex</a:t>
            </a:r>
            <a:r>
              <a:rPr lang="en-US" dirty="0" smtClean="0"/>
              <a:t>) is less commonly prescribed for obesity treatment than the other noradrenergic drugs</a:t>
            </a:r>
            <a:endParaRPr lang="en-US" dirty="0"/>
          </a:p>
        </p:txBody>
      </p:sp>
    </p:spTree>
    <p:extLst>
      <p:ext uri="{BB962C8B-B14F-4D97-AF65-F5344CB8AC3E}">
        <p14:creationId xmlns:p14="http://schemas.microsoft.com/office/powerpoint/2010/main" val="25557280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III</a:t>
            </a:r>
            <a:endParaRPr lang="en-US" dirty="0"/>
          </a:p>
        </p:txBody>
      </p:sp>
      <p:sp>
        <p:nvSpPr>
          <p:cNvPr id="3" name="Content Placeholder 2"/>
          <p:cNvSpPr>
            <a:spLocks noGrp="1"/>
          </p:cNvSpPr>
          <p:nvPr>
            <p:ph idx="1"/>
          </p:nvPr>
        </p:nvSpPr>
        <p:spPr/>
        <p:txBody>
          <a:bodyPr/>
          <a:lstStyle/>
          <a:p>
            <a:pPr algn="ctr">
              <a:buNone/>
            </a:pPr>
            <a:r>
              <a:rPr lang="en-US" dirty="0" smtClean="0"/>
              <a:t>Weight “Promoting” Meds</a:t>
            </a:r>
            <a:endParaRPr lang="en-US" dirty="0"/>
          </a:p>
        </p:txBody>
      </p:sp>
    </p:spTree>
    <p:extLst>
      <p:ext uri="{BB962C8B-B14F-4D97-AF65-F5344CB8AC3E}">
        <p14:creationId xmlns:p14="http://schemas.microsoft.com/office/powerpoint/2010/main" val="28966689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Weight Promoting Meds</a:t>
            </a:r>
            <a:br>
              <a:rPr lang="en-US" dirty="0" smtClean="0"/>
            </a:br>
            <a:endParaRPr lang="en-US" dirty="0"/>
          </a:p>
        </p:txBody>
      </p:sp>
      <p:sp>
        <p:nvSpPr>
          <p:cNvPr id="3" name="Content Placeholder 2"/>
          <p:cNvSpPr>
            <a:spLocks noGrp="1"/>
          </p:cNvSpPr>
          <p:nvPr>
            <p:ph idx="1"/>
          </p:nvPr>
        </p:nvSpPr>
        <p:spPr>
          <a:xfrm>
            <a:off x="457200" y="1435608"/>
            <a:ext cx="8485632" cy="4525963"/>
          </a:xfrm>
        </p:spPr>
        <p:txBody>
          <a:bodyPr/>
          <a:lstStyle/>
          <a:p>
            <a:pPr marL="342900" indent="-342900">
              <a:buFont typeface="Arial" panose="020B0604020202020204" pitchFamily="34" charset="0"/>
              <a:buChar char="•"/>
            </a:pPr>
            <a:r>
              <a:rPr lang="en-US" dirty="0" smtClean="0"/>
              <a:t>When considering the initiation of pharmacotherapy for weight loss, it is also a good time to review the other medications that the patient is taking and discontinue those associated with weight gain or substitute with a weight neutral medication, </a:t>
            </a:r>
            <a:r>
              <a:rPr lang="en-US" u="sng" dirty="0" smtClean="0"/>
              <a:t>if possible</a:t>
            </a:r>
            <a:r>
              <a:rPr lang="en-US" dirty="0" smtClean="0"/>
              <a:t>.</a:t>
            </a:r>
          </a:p>
          <a:p>
            <a:pPr>
              <a:buNone/>
            </a:pPr>
            <a:endParaRPr lang="en-US" dirty="0"/>
          </a:p>
        </p:txBody>
      </p:sp>
    </p:spTree>
    <p:extLst>
      <p:ext uri="{BB962C8B-B14F-4D97-AF65-F5344CB8AC3E}">
        <p14:creationId xmlns:p14="http://schemas.microsoft.com/office/powerpoint/2010/main" val="2157436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Guidelines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USPSTF: “physicians should </a:t>
            </a:r>
            <a:r>
              <a:rPr lang="en-US" u="sng" dirty="0" smtClean="0"/>
              <a:t>offer or refer </a:t>
            </a:r>
            <a:r>
              <a:rPr lang="en-US" dirty="0" smtClean="0"/>
              <a:t>their patients with obesity for high-intensity multicomponent behavioral interventions”</a:t>
            </a:r>
          </a:p>
          <a:p>
            <a:r>
              <a:rPr lang="en-US" dirty="0" smtClean="0"/>
              <a:t>For patients who do not meet their target weight, intensification of therapy is needed. </a:t>
            </a:r>
            <a:r>
              <a:rPr lang="en-US" u="sng" dirty="0" smtClean="0"/>
              <a:t>Options </a:t>
            </a:r>
            <a:r>
              <a:rPr lang="en-US" dirty="0" smtClean="0"/>
              <a:t>include: additional behavioral therapy;  modifying dietary protocols; referral dietitian; the addition of pharmacotherapy that promotes weight loss; referral for  bariatric surgery.</a:t>
            </a:r>
          </a:p>
          <a:p>
            <a:endParaRPr lang="en-US" dirty="0" smtClean="0"/>
          </a:p>
        </p:txBody>
      </p:sp>
    </p:spTree>
    <p:extLst>
      <p:ext uri="{BB962C8B-B14F-4D97-AF65-F5344CB8AC3E}">
        <p14:creationId xmlns:p14="http://schemas.microsoft.com/office/powerpoint/2010/main" val="41081735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Weight Promoting Meds</a:t>
            </a:r>
            <a:br>
              <a:rPr lang="en-US" dirty="0" smtClean="0"/>
            </a:br>
            <a:endParaRPr lang="en-US" dirty="0"/>
          </a:p>
        </p:txBody>
      </p:sp>
      <p:sp>
        <p:nvSpPr>
          <p:cNvPr id="3" name="Content Placeholder 2"/>
          <p:cNvSpPr>
            <a:spLocks noGrp="1"/>
          </p:cNvSpPr>
          <p:nvPr>
            <p:ph idx="1"/>
          </p:nvPr>
        </p:nvSpPr>
        <p:spPr/>
        <p:txBody>
          <a:bodyPr>
            <a:normAutofit/>
          </a:bodyPr>
          <a:lstStyle/>
          <a:p>
            <a:pPr>
              <a:buFont typeface="Wingdings" pitchFamily="2" charset="2"/>
              <a:buChar char="Ø"/>
            </a:pPr>
            <a:r>
              <a:rPr lang="en-US" dirty="0" smtClean="0"/>
              <a:t>Insulin</a:t>
            </a:r>
          </a:p>
          <a:p>
            <a:pPr>
              <a:buFont typeface="Wingdings" pitchFamily="2" charset="2"/>
              <a:buChar char="Ø"/>
            </a:pPr>
            <a:r>
              <a:rPr lang="en-US" dirty="0" err="1" smtClean="0"/>
              <a:t>Sulphonylureas</a:t>
            </a:r>
            <a:r>
              <a:rPr lang="en-US" dirty="0" smtClean="0"/>
              <a:t> (SU)</a:t>
            </a:r>
          </a:p>
          <a:p>
            <a:endParaRPr lang="en-US" dirty="0" smtClean="0"/>
          </a:p>
          <a:p>
            <a:pPr>
              <a:buFont typeface="Wingdings" pitchFamily="2" charset="2"/>
              <a:buChar char="Ø"/>
            </a:pPr>
            <a:r>
              <a:rPr lang="en-US" dirty="0" smtClean="0"/>
              <a:t>Beta-blockers (carvedilol least likely to do so)</a:t>
            </a:r>
          </a:p>
          <a:p>
            <a:endParaRPr lang="en-US" dirty="0" smtClean="0"/>
          </a:p>
          <a:p>
            <a:pPr>
              <a:buFont typeface="Wingdings" pitchFamily="2" charset="2"/>
              <a:buChar char="Ø"/>
            </a:pPr>
            <a:r>
              <a:rPr lang="en-US" dirty="0" smtClean="0"/>
              <a:t>Antipsychotics (very weight positive plus metabolic risk)</a:t>
            </a:r>
          </a:p>
          <a:p>
            <a:pPr>
              <a:buFont typeface="Wingdings" pitchFamily="2" charset="2"/>
              <a:buChar char="Ø"/>
            </a:pPr>
            <a:r>
              <a:rPr lang="en-US" dirty="0" smtClean="0"/>
              <a:t>TCA (except </a:t>
            </a:r>
            <a:r>
              <a:rPr lang="en-US" dirty="0" err="1" smtClean="0"/>
              <a:t>Portiptyline-Vivactil</a:t>
            </a:r>
            <a:r>
              <a:rPr lang="en-US" dirty="0" smtClean="0"/>
              <a:t>)</a:t>
            </a:r>
          </a:p>
          <a:p>
            <a:endParaRPr lang="en-US" dirty="0" smtClean="0"/>
          </a:p>
          <a:p>
            <a:pPr>
              <a:buFont typeface="Wingdings" pitchFamily="2" charset="2"/>
              <a:buChar char="Ø"/>
            </a:pPr>
            <a:r>
              <a:rPr lang="en-US" dirty="0" smtClean="0"/>
              <a:t>Other (Prednisone…)</a:t>
            </a:r>
          </a:p>
          <a:p>
            <a:endParaRPr lang="en-US" dirty="0" smtClean="0"/>
          </a:p>
        </p:txBody>
      </p:sp>
    </p:spTree>
    <p:extLst>
      <p:ext uri="{BB962C8B-B14F-4D97-AF65-F5344CB8AC3E}">
        <p14:creationId xmlns:p14="http://schemas.microsoft.com/office/powerpoint/2010/main" val="11266943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IV</a:t>
            </a:r>
            <a:endParaRPr lang="en-US" dirty="0"/>
          </a:p>
        </p:txBody>
      </p:sp>
      <p:sp>
        <p:nvSpPr>
          <p:cNvPr id="3" name="Content Placeholder 2"/>
          <p:cNvSpPr>
            <a:spLocks noGrp="1"/>
          </p:cNvSpPr>
          <p:nvPr>
            <p:ph idx="1"/>
          </p:nvPr>
        </p:nvSpPr>
        <p:spPr/>
        <p:txBody>
          <a:bodyPr/>
          <a:lstStyle/>
          <a:p>
            <a:pPr algn="ctr">
              <a:buNone/>
            </a:pPr>
            <a:r>
              <a:rPr lang="en-US" dirty="0" smtClean="0"/>
              <a:t>Other Medications </a:t>
            </a:r>
          </a:p>
          <a:p>
            <a:pPr algn="ctr">
              <a:buNone/>
            </a:pPr>
            <a:r>
              <a:rPr lang="en-US" dirty="0" smtClean="0"/>
              <a:t>for Obesity Prevention or Treatment</a:t>
            </a:r>
            <a:endParaRPr lang="en-US" dirty="0"/>
          </a:p>
        </p:txBody>
      </p:sp>
    </p:spTree>
    <p:extLst>
      <p:ext uri="{BB962C8B-B14F-4D97-AF65-F5344CB8AC3E}">
        <p14:creationId xmlns:p14="http://schemas.microsoft.com/office/powerpoint/2010/main" val="247095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Metformin</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Metformin</a:t>
            </a:r>
            <a:r>
              <a:rPr lang="en-US" dirty="0" smtClean="0"/>
              <a:t>, increasingly used off label in patients with </a:t>
            </a:r>
            <a:r>
              <a:rPr lang="en-US" dirty="0" err="1" smtClean="0"/>
              <a:t>prediabetes</a:t>
            </a:r>
            <a:r>
              <a:rPr lang="en-US" dirty="0" smtClean="0"/>
              <a:t> and other insulin-resistant states, produces small sustained weight losses of about 2% relative to placebo.</a:t>
            </a:r>
            <a:endParaRPr lang="en-US" baseline="30000" dirty="0" smtClean="0"/>
          </a:p>
          <a:p>
            <a:pPr marL="342900" indent="-342900">
              <a:buFont typeface="Arial" panose="020B0604020202020204" pitchFamily="34" charset="0"/>
              <a:buChar char="•"/>
            </a:pPr>
            <a:r>
              <a:rPr lang="en-US" dirty="0" err="1" smtClean="0"/>
              <a:t>Metformin</a:t>
            </a:r>
            <a:r>
              <a:rPr lang="en-US" dirty="0" smtClean="0"/>
              <a:t> improves insulin sensitivity, has a good safety profile, and long-term clinical experience. </a:t>
            </a:r>
          </a:p>
          <a:p>
            <a:pPr marL="342900" indent="-342900">
              <a:buFont typeface="Arial" panose="020B0604020202020204" pitchFamily="34" charset="0"/>
              <a:buChar char="•"/>
            </a:pPr>
            <a:r>
              <a:rPr lang="en-US" dirty="0" smtClean="0"/>
              <a:t>Metformin has also been used to prevent or  ameliorate weight gain with atypical antipsychotic agents and mood stabilizers. </a:t>
            </a:r>
          </a:p>
          <a:p>
            <a:endParaRPr lang="en-US" dirty="0" smtClean="0"/>
          </a:p>
        </p:txBody>
      </p:sp>
    </p:spTree>
    <p:extLst>
      <p:ext uri="{BB962C8B-B14F-4D97-AF65-F5344CB8AC3E}">
        <p14:creationId xmlns:p14="http://schemas.microsoft.com/office/powerpoint/2010/main" val="2797545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Symlin</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Pramlintide</a:t>
            </a:r>
            <a:r>
              <a:rPr lang="en-US" dirty="0" smtClean="0"/>
              <a:t> (</a:t>
            </a:r>
            <a:r>
              <a:rPr lang="en-US" dirty="0" err="1" smtClean="0"/>
              <a:t>Symlin</a:t>
            </a:r>
            <a:r>
              <a:rPr lang="en-US" dirty="0" smtClean="0"/>
              <a:t>)  is a synthetic analogue of human </a:t>
            </a:r>
            <a:r>
              <a:rPr lang="en-US" dirty="0" err="1" smtClean="0"/>
              <a:t>amylin</a:t>
            </a:r>
            <a:r>
              <a:rPr lang="en-US" dirty="0" smtClean="0"/>
              <a:t>, which is administered subcutaneously at meal times as an adjunct to insulin for patients with type 1 and type 2 diabetes.</a:t>
            </a:r>
          </a:p>
          <a:p>
            <a:pPr marL="342900" indent="-342900">
              <a:buFont typeface="Arial" panose="020B0604020202020204" pitchFamily="34" charset="0"/>
              <a:buChar char="•"/>
            </a:pPr>
            <a:r>
              <a:rPr lang="en-US" dirty="0" smtClean="0"/>
              <a:t>A meta-analysis</a:t>
            </a:r>
            <a:r>
              <a:rPr lang="en-US" baseline="30000" dirty="0" smtClean="0"/>
              <a:t> </a:t>
            </a:r>
            <a:r>
              <a:rPr lang="en-US" dirty="0" smtClean="0"/>
              <a:t>of 8 studies in patients with type 2 diabetes and </a:t>
            </a:r>
            <a:r>
              <a:rPr lang="en-US" u="sng" dirty="0" smtClean="0"/>
              <a:t>obese </a:t>
            </a:r>
            <a:r>
              <a:rPr lang="en-US" u="sng" dirty="0" err="1" smtClean="0"/>
              <a:t>nondiabetic</a:t>
            </a:r>
            <a:r>
              <a:rPr lang="en-US" u="sng" dirty="0" smtClean="0"/>
              <a:t> </a:t>
            </a:r>
            <a:r>
              <a:rPr lang="en-US" dirty="0" smtClean="0"/>
              <a:t>populations found additional weight loss relative to placebo. </a:t>
            </a:r>
          </a:p>
          <a:p>
            <a:endParaRPr lang="en-US" dirty="0"/>
          </a:p>
        </p:txBody>
      </p:sp>
    </p:spTree>
    <p:extLst>
      <p:ext uri="{BB962C8B-B14F-4D97-AF65-F5344CB8AC3E}">
        <p14:creationId xmlns:p14="http://schemas.microsoft.com/office/powerpoint/2010/main" val="359595927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Topamax</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err="1" smtClean="0"/>
              <a:t>Topiramate</a:t>
            </a:r>
            <a:r>
              <a:rPr lang="en-US" dirty="0" smtClean="0"/>
              <a:t>, strongly weight negative.</a:t>
            </a:r>
          </a:p>
          <a:p>
            <a:pPr marL="342900" indent="-342900">
              <a:buFont typeface="Arial" panose="020B0604020202020204" pitchFamily="34" charset="0"/>
              <a:buChar char="•"/>
            </a:pPr>
            <a:r>
              <a:rPr lang="en-US" dirty="0" smtClean="0"/>
              <a:t>classically an anti-seizure medication, migraine prophylaxis. Also used (off label) bipolar d/o, diabetic neuropathy…</a:t>
            </a:r>
          </a:p>
          <a:p>
            <a:pPr marL="342900" indent="-342900">
              <a:buFont typeface="Arial" panose="020B0604020202020204" pitchFamily="34" charset="0"/>
              <a:buChar char="•"/>
            </a:pPr>
            <a:r>
              <a:rPr lang="en-US" dirty="0"/>
              <a:t>Modulates GABA centrally (??appetite effect) and Na/Ca ion channels peripherally (</a:t>
            </a:r>
            <a:r>
              <a:rPr lang="en-US" dirty="0" err="1"/>
              <a:t>i.e</a:t>
            </a:r>
            <a:r>
              <a:rPr lang="en-US" dirty="0"/>
              <a:t> carbonic anhydrase and mild diuretic)</a:t>
            </a:r>
          </a:p>
          <a:p>
            <a:pPr marL="342900" indent="-342900">
              <a:buFont typeface="Arial" panose="020B0604020202020204" pitchFamily="34" charset="0"/>
              <a:buChar char="•"/>
            </a:pPr>
            <a:endParaRPr lang="en-US" dirty="0" smtClean="0"/>
          </a:p>
          <a:p>
            <a:pPr>
              <a:buNone/>
            </a:pPr>
            <a:endParaRPr lang="en-US" dirty="0" smtClean="0"/>
          </a:p>
          <a:p>
            <a:pPr>
              <a:buNone/>
            </a:pPr>
            <a:endParaRPr lang="en-US" dirty="0"/>
          </a:p>
        </p:txBody>
      </p:sp>
    </p:spTree>
    <p:extLst>
      <p:ext uri="{BB962C8B-B14F-4D97-AF65-F5344CB8AC3E}">
        <p14:creationId xmlns:p14="http://schemas.microsoft.com/office/powerpoint/2010/main" val="250409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Topamax</a:t>
            </a:r>
            <a:endParaRPr lang="en-US" dirty="0"/>
          </a:p>
        </p:txBody>
      </p:sp>
      <p:sp>
        <p:nvSpPr>
          <p:cNvPr id="3" name="Content Placeholder 2"/>
          <p:cNvSpPr>
            <a:spLocks noGrp="1"/>
          </p:cNvSpPr>
          <p:nvPr>
            <p:ph idx="1"/>
          </p:nvPr>
        </p:nvSpPr>
        <p:spPr/>
        <p:txBody>
          <a:bodyPr>
            <a:normAutofit/>
          </a:bodyPr>
          <a:lstStyle/>
          <a:p>
            <a:r>
              <a:rPr lang="en-US" u="sng" dirty="0" smtClean="0"/>
              <a:t>Side effects</a:t>
            </a:r>
            <a:r>
              <a:rPr lang="en-US" dirty="0" smtClean="0"/>
              <a:t>:</a:t>
            </a:r>
          </a:p>
          <a:p>
            <a:pPr>
              <a:buNone/>
            </a:pPr>
            <a:r>
              <a:rPr lang="en-US" dirty="0" smtClean="0"/>
              <a:t>-   </a:t>
            </a:r>
            <a:r>
              <a:rPr lang="en-US" dirty="0" err="1" smtClean="0"/>
              <a:t>paraesthesias</a:t>
            </a:r>
            <a:endParaRPr lang="en-US" dirty="0" smtClean="0"/>
          </a:p>
          <a:p>
            <a:pPr>
              <a:buNone/>
            </a:pPr>
            <a:r>
              <a:rPr lang="en-US" dirty="0" smtClean="0"/>
              <a:t>-   </a:t>
            </a:r>
            <a:r>
              <a:rPr lang="en-US" dirty="0" err="1" smtClean="0"/>
              <a:t>dyslaxia</a:t>
            </a:r>
            <a:endParaRPr lang="en-US" dirty="0" smtClean="0"/>
          </a:p>
          <a:p>
            <a:pPr>
              <a:buNone/>
            </a:pPr>
            <a:r>
              <a:rPr lang="en-US" dirty="0" smtClean="0"/>
              <a:t>-  “brain fog” with short term memory loss.</a:t>
            </a:r>
          </a:p>
          <a:p>
            <a:pPr>
              <a:buNone/>
            </a:pPr>
            <a:r>
              <a:rPr lang="en-US" dirty="0" smtClean="0"/>
              <a:t>-   kidney stones (higher doses)</a:t>
            </a:r>
          </a:p>
          <a:p>
            <a:pPr>
              <a:buFontTx/>
              <a:buChar char="-"/>
            </a:pPr>
            <a:r>
              <a:rPr lang="en-US" b="1" dirty="0" smtClean="0"/>
              <a:t>pregnancy risk D</a:t>
            </a:r>
            <a:r>
              <a:rPr lang="en-US" dirty="0" smtClean="0"/>
              <a:t> (cleft lip)</a:t>
            </a:r>
          </a:p>
          <a:p>
            <a:pPr>
              <a:buFontTx/>
              <a:buChar char="-"/>
            </a:pPr>
            <a:r>
              <a:rPr lang="en-US" dirty="0" smtClean="0"/>
              <a:t>Note: also decrease OCP effectiveness</a:t>
            </a:r>
          </a:p>
          <a:p>
            <a:pPr>
              <a:buFontTx/>
              <a:buChar char="-"/>
            </a:pPr>
            <a:endParaRPr lang="en-US" dirty="0" smtClean="0"/>
          </a:p>
          <a:p>
            <a:pPr>
              <a:buFontTx/>
              <a:buChar char="-"/>
            </a:pPr>
            <a:endParaRPr lang="en-US" dirty="0" smtClean="0"/>
          </a:p>
        </p:txBody>
      </p:sp>
    </p:spTree>
    <p:extLst>
      <p:ext uri="{BB962C8B-B14F-4D97-AF65-F5344CB8AC3E}">
        <p14:creationId xmlns:p14="http://schemas.microsoft.com/office/powerpoint/2010/main" val="29602373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Zonisamide</a:t>
            </a:r>
            <a:endParaRPr lang="en-US" dirty="0"/>
          </a:p>
        </p:txBody>
      </p:sp>
      <p:sp>
        <p:nvSpPr>
          <p:cNvPr id="3" name="Content Placeholder 2"/>
          <p:cNvSpPr>
            <a:spLocks noGrp="1"/>
          </p:cNvSpPr>
          <p:nvPr>
            <p:ph idx="1"/>
          </p:nvPr>
        </p:nvSpPr>
        <p:spPr>
          <a:xfrm>
            <a:off x="381000" y="1435608"/>
            <a:ext cx="8561832" cy="4525963"/>
          </a:xfrm>
        </p:spPr>
        <p:txBody>
          <a:bodyPr>
            <a:normAutofit/>
          </a:bodyPr>
          <a:lstStyle/>
          <a:p>
            <a:pPr marL="342900" indent="-342900">
              <a:buFont typeface="Arial" panose="020B0604020202020204" pitchFamily="34" charset="0"/>
              <a:buChar char="•"/>
            </a:pPr>
            <a:r>
              <a:rPr lang="en-US" dirty="0" err="1" smtClean="0"/>
              <a:t>Zonisamide</a:t>
            </a:r>
            <a:r>
              <a:rPr lang="en-US" dirty="0" smtClean="0"/>
              <a:t>, an antiepileptic medication, also induces weight loss. </a:t>
            </a:r>
          </a:p>
          <a:p>
            <a:pPr marL="342900" indent="-342900">
              <a:buFont typeface="Arial" panose="020B0604020202020204" pitchFamily="34" charset="0"/>
              <a:buChar char="•"/>
            </a:pPr>
            <a:r>
              <a:rPr lang="en-US" dirty="0"/>
              <a:t>A</a:t>
            </a:r>
            <a:r>
              <a:rPr lang="en-US" dirty="0" smtClean="0"/>
              <a:t>t the daily dose of 400 mg moderately enhanced weight loss achieved with diet and lifestyle counseling but had a high incidence of adverse events.</a:t>
            </a:r>
          </a:p>
          <a:p>
            <a:endParaRPr lang="en-US" dirty="0" smtClean="0"/>
          </a:p>
          <a:p>
            <a:pPr>
              <a:buNone/>
            </a:pPr>
            <a:r>
              <a:rPr lang="en-US" sz="2400" i="1" dirty="0" smtClean="0"/>
              <a:t>JAMA. </a:t>
            </a:r>
            <a:r>
              <a:rPr lang="en-US" sz="2400" dirty="0" smtClean="0"/>
              <a:t>2013;310(6):637-638. </a:t>
            </a:r>
          </a:p>
          <a:p>
            <a:endParaRPr lang="en-US" dirty="0"/>
          </a:p>
        </p:txBody>
      </p:sp>
    </p:spTree>
    <p:extLst>
      <p:ext uri="{BB962C8B-B14F-4D97-AF65-F5344CB8AC3E}">
        <p14:creationId xmlns:p14="http://schemas.microsoft.com/office/powerpoint/2010/main" val="216351752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Emaptic</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Coming soon…</a:t>
            </a:r>
          </a:p>
          <a:p>
            <a:r>
              <a:rPr lang="en-US" dirty="0" smtClean="0"/>
              <a:t>Combination: Bupropion 360mg and </a:t>
            </a:r>
            <a:r>
              <a:rPr lang="en-US" dirty="0" err="1" smtClean="0"/>
              <a:t>Zonisamide</a:t>
            </a:r>
            <a:r>
              <a:rPr lang="en-US" dirty="0" smtClean="0"/>
              <a:t> 360mg</a:t>
            </a:r>
            <a:endParaRPr lang="en-US" dirty="0"/>
          </a:p>
        </p:txBody>
      </p:sp>
    </p:spTree>
    <p:extLst>
      <p:ext uri="{BB962C8B-B14F-4D97-AF65-F5344CB8AC3E}">
        <p14:creationId xmlns:p14="http://schemas.microsoft.com/office/powerpoint/2010/main" val="358107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22.png"/>
          <p:cNvPicPr>
            <a:picLocks noGrp="1" noChangeAspect="1"/>
          </p:cNvPicPr>
          <p:nvPr>
            <p:ph idx="1"/>
          </p:nvPr>
        </p:nvPicPr>
        <p:blipFill>
          <a:blip r:embed="rId2" cstate="print"/>
          <a:stretch>
            <a:fillRect/>
          </a:stretch>
        </p:blipFill>
        <p:spPr>
          <a:xfrm>
            <a:off x="3086100" y="1513914"/>
            <a:ext cx="5540000" cy="3596338"/>
          </a:xfrm>
        </p:spPr>
      </p:pic>
      <p:sp>
        <p:nvSpPr>
          <p:cNvPr id="2" name="Title 1"/>
          <p:cNvSpPr>
            <a:spLocks noGrp="1"/>
          </p:cNvSpPr>
          <p:nvPr>
            <p:ph type="title"/>
          </p:nvPr>
        </p:nvSpPr>
        <p:spPr/>
        <p:txBody>
          <a:bodyPr>
            <a:normAutofit fontScale="90000"/>
          </a:bodyPr>
          <a:lstStyle/>
          <a:p>
            <a:r>
              <a:rPr lang="en-US" dirty="0" err="1" smtClean="0"/>
              <a:t>Vyvanse</a:t>
            </a:r>
            <a:r>
              <a:rPr lang="en-US" dirty="0" smtClean="0"/>
              <a:t/>
            </a:r>
            <a:br>
              <a:rPr lang="en-US" dirty="0" smtClean="0"/>
            </a:br>
            <a:r>
              <a:rPr lang="en-US" dirty="0" smtClean="0"/>
              <a:t>Binge Eating Disorder???</a:t>
            </a:r>
            <a:endParaRPr lang="en-US" dirty="0"/>
          </a:p>
        </p:txBody>
      </p:sp>
      <p:pic>
        <p:nvPicPr>
          <p:cNvPr id="5" name="Picture 4"/>
          <p:cNvPicPr>
            <a:picLocks noChangeAspect="1" noChangeArrowheads="1"/>
          </p:cNvPicPr>
          <p:nvPr/>
        </p:nvPicPr>
        <p:blipFill>
          <a:blip r:embed="rId3" cstate="print"/>
          <a:srcRect/>
          <a:stretch>
            <a:fillRect/>
          </a:stretch>
        </p:blipFill>
        <p:spPr bwMode="auto">
          <a:xfrm>
            <a:off x="14501" y="3057524"/>
            <a:ext cx="3086100" cy="3686175"/>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8811" y="1399054"/>
            <a:ext cx="2533650" cy="24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5844" y="1483098"/>
            <a:ext cx="2533650" cy="247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0800" y="4662487"/>
            <a:ext cx="253365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913237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Antidepressants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Wellbutrin (Bupropion)</a:t>
            </a:r>
          </a:p>
          <a:p>
            <a:pPr marL="342900" indent="-342900">
              <a:buFont typeface="Arial" panose="020B0604020202020204" pitchFamily="34" charset="0"/>
              <a:buChar char="•"/>
            </a:pPr>
            <a:r>
              <a:rPr lang="en-US" dirty="0" smtClean="0"/>
              <a:t>A good choice when considering obesity (or overweight) and depressive conditions. note: contraindication is seizure d/o.</a:t>
            </a:r>
          </a:p>
          <a:p>
            <a:pPr>
              <a:buNone/>
            </a:pPr>
            <a:endParaRPr lang="en-US" dirty="0" smtClean="0"/>
          </a:p>
          <a:p>
            <a:pPr marL="342900" indent="-342900">
              <a:buFont typeface="Arial" panose="020B0604020202020204" pitchFamily="34" charset="0"/>
              <a:buChar char="•"/>
            </a:pPr>
            <a:r>
              <a:rPr lang="en-US" dirty="0" smtClean="0"/>
              <a:t>Prozac and Zoloft, ? weight neutral </a:t>
            </a:r>
          </a:p>
          <a:p>
            <a:pPr marL="342900" indent="-342900">
              <a:buFont typeface="Arial" panose="020B0604020202020204" pitchFamily="34" charset="0"/>
              <a:buChar char="•"/>
            </a:pPr>
            <a:r>
              <a:rPr lang="en-US" dirty="0" smtClean="0"/>
              <a:t>(Note: SSRIs not likely to cause wt gain if used less than 6 </a:t>
            </a:r>
            <a:r>
              <a:rPr lang="en-US" dirty="0" err="1" smtClean="0"/>
              <a:t>mo</a:t>
            </a:r>
            <a:r>
              <a:rPr lang="en-US" dirty="0" smtClean="0"/>
              <a:t>)</a:t>
            </a:r>
          </a:p>
          <a:p>
            <a:pPr>
              <a:buNone/>
            </a:pPr>
            <a:endParaRPr lang="en-US" dirty="0" smtClean="0"/>
          </a:p>
          <a:p>
            <a:pPr>
              <a:buNone/>
            </a:pPr>
            <a:endParaRPr lang="en-US" dirty="0" smtClean="0"/>
          </a:p>
          <a:p>
            <a:endParaRPr lang="en-US" dirty="0"/>
          </a:p>
        </p:txBody>
      </p:sp>
    </p:spTree>
    <p:extLst>
      <p:ext uri="{BB962C8B-B14F-4D97-AF65-F5344CB8AC3E}">
        <p14:creationId xmlns:p14="http://schemas.microsoft.com/office/powerpoint/2010/main" val="15427931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Natural History of Wt Loss Programs</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With the </a:t>
            </a:r>
            <a:r>
              <a:rPr lang="en-US" dirty="0"/>
              <a:t>best of lifestyle interventions, the average weight </a:t>
            </a:r>
            <a:r>
              <a:rPr lang="en-US" dirty="0" smtClean="0"/>
              <a:t>loss, was </a:t>
            </a:r>
            <a:r>
              <a:rPr lang="en-US" u="sng" dirty="0" smtClean="0"/>
              <a:t>5</a:t>
            </a:r>
            <a:r>
              <a:rPr lang="en-US" u="sng" dirty="0"/>
              <a:t>%-10% </a:t>
            </a:r>
            <a:r>
              <a:rPr lang="en-US" u="sng" dirty="0" smtClean="0"/>
              <a:t> </a:t>
            </a:r>
            <a:r>
              <a:rPr lang="en-US" u="sng" dirty="0"/>
              <a:t>in 6 </a:t>
            </a:r>
            <a:r>
              <a:rPr lang="en-US" u="sng" dirty="0" smtClean="0"/>
              <a:t>months</a:t>
            </a:r>
            <a:r>
              <a:rPr lang="en-US" dirty="0" smtClean="0"/>
              <a:t>.</a:t>
            </a:r>
          </a:p>
          <a:p>
            <a:pPr marL="342900" indent="-342900">
              <a:buFont typeface="Arial" panose="020B0604020202020204" pitchFamily="34" charset="0"/>
              <a:buChar char="•"/>
            </a:pPr>
            <a:r>
              <a:rPr lang="en-US" dirty="0" smtClean="0"/>
              <a:t>Not </a:t>
            </a:r>
            <a:r>
              <a:rPr lang="en-US" dirty="0"/>
              <a:t>all patients are successful in achieving even </a:t>
            </a:r>
            <a:r>
              <a:rPr lang="en-US" dirty="0" smtClean="0"/>
              <a:t>5% WL due </a:t>
            </a:r>
            <a:r>
              <a:rPr lang="en-US" dirty="0"/>
              <a:t>to compensatory mechanisms </a:t>
            </a:r>
            <a:r>
              <a:rPr lang="en-US" dirty="0" smtClean="0"/>
              <a:t>in </a:t>
            </a:r>
            <a:r>
              <a:rPr lang="en-US" u="sng" dirty="0" smtClean="0"/>
              <a:t>appetite and </a:t>
            </a:r>
            <a:r>
              <a:rPr lang="en-US" u="sng" dirty="0"/>
              <a:t>metabolic rate</a:t>
            </a:r>
            <a:r>
              <a:rPr lang="en-US" dirty="0"/>
              <a:t>. </a:t>
            </a:r>
            <a:endParaRPr lang="en-US" dirty="0" smtClean="0"/>
          </a:p>
          <a:p>
            <a:pPr marL="342900" indent="-342900">
              <a:buFont typeface="Arial" panose="020B0604020202020204" pitchFamily="34" charset="0"/>
              <a:buChar char="•"/>
            </a:pPr>
            <a:r>
              <a:rPr lang="en-US" dirty="0" smtClean="0"/>
              <a:t>Furthermore</a:t>
            </a:r>
            <a:r>
              <a:rPr lang="en-US" dirty="0"/>
              <a:t>, the usual pattern after 6 months is a period </a:t>
            </a:r>
            <a:r>
              <a:rPr lang="en-US" dirty="0" smtClean="0"/>
              <a:t>of </a:t>
            </a:r>
            <a:r>
              <a:rPr lang="en-US" u="sng" dirty="0" smtClean="0"/>
              <a:t>weight stabilization (plateau)</a:t>
            </a:r>
            <a:r>
              <a:rPr lang="en-US" dirty="0" smtClean="0"/>
              <a:t>; or </a:t>
            </a:r>
            <a:r>
              <a:rPr lang="en-US" u="sng" dirty="0" smtClean="0"/>
              <a:t>weight regain</a:t>
            </a:r>
            <a:r>
              <a:rPr lang="en-US" dirty="0" smtClean="0"/>
              <a:t> gradually in </a:t>
            </a:r>
            <a:r>
              <a:rPr lang="en-US" dirty="0"/>
              <a:t>many patients</a:t>
            </a:r>
            <a:r>
              <a:rPr lang="en-US" dirty="0" smtClean="0"/>
              <a:t>.</a:t>
            </a:r>
          </a:p>
          <a:p>
            <a:pPr>
              <a:buNone/>
            </a:pPr>
            <a:endParaRPr lang="en-US" sz="2600" dirty="0" smtClean="0"/>
          </a:p>
          <a:p>
            <a:pPr algn="r">
              <a:buNone/>
            </a:pPr>
            <a:r>
              <a:rPr lang="en-US" sz="2600" dirty="0" smtClean="0"/>
              <a:t>the Look AHEAD  study</a:t>
            </a:r>
            <a:endParaRPr lang="en-US" sz="2600" dirty="0"/>
          </a:p>
        </p:txBody>
      </p:sp>
    </p:spTree>
    <p:extLst>
      <p:ext uri="{BB962C8B-B14F-4D97-AF65-F5344CB8AC3E}">
        <p14:creationId xmlns:p14="http://schemas.microsoft.com/office/powerpoint/2010/main" val="306621790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Testosterone</a:t>
            </a:r>
            <a:endParaRPr lang="en-US" dirty="0"/>
          </a:p>
        </p:txBody>
      </p:sp>
      <p:sp>
        <p:nvSpPr>
          <p:cNvPr id="3" name="Content Placeholder 2"/>
          <p:cNvSpPr>
            <a:spLocks noGrp="1"/>
          </p:cNvSpPr>
          <p:nvPr>
            <p:ph idx="1"/>
          </p:nvPr>
        </p:nvSpPr>
        <p:spPr>
          <a:xfrm>
            <a:off x="457200" y="1435608"/>
            <a:ext cx="8485632" cy="4525963"/>
          </a:xfrm>
        </p:spPr>
        <p:txBody>
          <a:bodyPr>
            <a:normAutofit/>
          </a:bodyPr>
          <a:lstStyle/>
          <a:p>
            <a:pPr>
              <a:buNone/>
            </a:pPr>
            <a:r>
              <a:rPr lang="en-US" dirty="0" smtClean="0"/>
              <a:t>• 261 men with low testosterone (&lt;12nmol/L) treated with 1g testosterone </a:t>
            </a:r>
            <a:r>
              <a:rPr lang="en-US" dirty="0" err="1" smtClean="0"/>
              <a:t>undecanoate</a:t>
            </a:r>
            <a:r>
              <a:rPr lang="en-US" dirty="0" smtClean="0"/>
              <a:t> at 0, 6 wks &amp; every 12 wks for 5 years (no diet) weight loss at 5 years 10.5%</a:t>
            </a:r>
          </a:p>
          <a:p>
            <a:pPr>
              <a:buNone/>
            </a:pPr>
            <a:r>
              <a:rPr lang="en-US" dirty="0" smtClean="0"/>
              <a:t>• </a:t>
            </a:r>
            <a:r>
              <a:rPr lang="en-US" dirty="0"/>
              <a:t>N</a:t>
            </a:r>
            <a:r>
              <a:rPr lang="en-US" dirty="0" smtClean="0"/>
              <a:t>ote: 29% to  53% of obese men have low testosterone (using normal range 12.1‐40nmol/L)</a:t>
            </a:r>
          </a:p>
          <a:p>
            <a:pPr>
              <a:buNone/>
            </a:pPr>
            <a:endParaRPr lang="en-US" dirty="0" smtClean="0"/>
          </a:p>
          <a:p>
            <a:pPr>
              <a:buNone/>
            </a:pPr>
            <a:r>
              <a:rPr lang="en-US" sz="2000" dirty="0" err="1" smtClean="0"/>
              <a:t>Yassin</a:t>
            </a:r>
            <a:r>
              <a:rPr lang="en-US" sz="2000" dirty="0" smtClean="0"/>
              <a:t> AA &amp; </a:t>
            </a:r>
            <a:r>
              <a:rPr lang="en-US" sz="2000" dirty="0" err="1" smtClean="0"/>
              <a:t>Doros</a:t>
            </a:r>
            <a:r>
              <a:rPr lang="en-US" sz="2000" dirty="0" smtClean="0"/>
              <a:t> G. </a:t>
            </a:r>
            <a:r>
              <a:rPr lang="en-US" sz="2000" dirty="0" err="1" smtClean="0"/>
              <a:t>Clin</a:t>
            </a:r>
            <a:r>
              <a:rPr lang="en-US" sz="2000" dirty="0" smtClean="0"/>
              <a:t> </a:t>
            </a:r>
            <a:r>
              <a:rPr lang="en-US" sz="2000" dirty="0" err="1" smtClean="0"/>
              <a:t>Obes</a:t>
            </a:r>
            <a:r>
              <a:rPr lang="en-US" sz="2000" dirty="0" smtClean="0"/>
              <a:t>. 2013;3:73‐83</a:t>
            </a:r>
            <a:endParaRPr lang="en-US" sz="2000" dirty="0"/>
          </a:p>
        </p:txBody>
      </p:sp>
    </p:spTree>
    <p:extLst>
      <p:ext uri="{BB962C8B-B14F-4D97-AF65-F5344CB8AC3E}">
        <p14:creationId xmlns:p14="http://schemas.microsoft.com/office/powerpoint/2010/main" val="16818288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HCG Using Simeon’s Program … I say No!</a:t>
            </a:r>
            <a:br>
              <a:rPr lang="en-US" dirty="0" smtClean="0"/>
            </a:br>
            <a:r>
              <a:rPr lang="en-US" sz="1600" dirty="0" smtClean="0"/>
              <a:t>Greenway FL &amp; Bray GA. West J Med. 1977;127(6):769‐72.</a:t>
            </a:r>
            <a:endParaRPr lang="en-US" sz="1600"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309018" y="1600200"/>
            <a:ext cx="4525963" cy="4525963"/>
          </a:xfrm>
          <a:prstGeom prst="rect">
            <a:avLst/>
          </a:prstGeom>
          <a:noFill/>
          <a:ln w="9525">
            <a:noFill/>
            <a:miter lim="800000"/>
            <a:headEnd/>
            <a:tailEnd/>
          </a:ln>
        </p:spPr>
      </p:pic>
    </p:spTree>
    <p:extLst>
      <p:ext uri="{BB962C8B-B14F-4D97-AF65-F5344CB8AC3E}">
        <p14:creationId xmlns:p14="http://schemas.microsoft.com/office/powerpoint/2010/main" val="391294980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Thyroid (T3/T4)</a:t>
            </a:r>
          </a:p>
          <a:p>
            <a:pPr marL="342900" indent="-342900">
              <a:buFont typeface="Arial" panose="020B0604020202020204" pitchFamily="34" charset="0"/>
              <a:buChar char="•"/>
            </a:pPr>
            <a:r>
              <a:rPr lang="en-US" dirty="0" err="1" smtClean="0"/>
              <a:t>Vit</a:t>
            </a:r>
            <a:r>
              <a:rPr lang="en-US" dirty="0" smtClean="0"/>
              <a:t>-D</a:t>
            </a:r>
          </a:p>
          <a:p>
            <a:pPr marL="342900" indent="-342900">
              <a:buFont typeface="Arial" panose="020B0604020202020204" pitchFamily="34" charset="0"/>
              <a:buChar char="•"/>
            </a:pPr>
            <a:r>
              <a:rPr lang="en-US" dirty="0" smtClean="0"/>
              <a:t>Vit-B12 (“</a:t>
            </a:r>
            <a:r>
              <a:rPr lang="en-US" dirty="0" err="1" smtClean="0"/>
              <a:t>lipotropic</a:t>
            </a:r>
            <a:r>
              <a:rPr lang="en-US" dirty="0" smtClean="0"/>
              <a:t> injections”)</a:t>
            </a:r>
          </a:p>
          <a:p>
            <a:pPr marL="342900" indent="-342900">
              <a:buFont typeface="Arial" panose="020B0604020202020204" pitchFamily="34" charset="0"/>
              <a:buChar char="•"/>
            </a:pPr>
            <a:r>
              <a:rPr lang="en-US" dirty="0" smtClean="0"/>
              <a:t>Fiber</a:t>
            </a:r>
          </a:p>
          <a:p>
            <a:pPr marL="342900" indent="-342900">
              <a:buFont typeface="Arial" panose="020B0604020202020204" pitchFamily="34" charset="0"/>
              <a:buChar char="•"/>
            </a:pPr>
            <a:r>
              <a:rPr lang="en-US" dirty="0" err="1" smtClean="0"/>
              <a:t>Probiotics</a:t>
            </a:r>
            <a:endParaRPr lang="en-US" dirty="0" smtClean="0"/>
          </a:p>
          <a:p>
            <a:pPr>
              <a:buNone/>
            </a:pPr>
            <a:endParaRPr lang="en-US" dirty="0" smtClean="0"/>
          </a:p>
        </p:txBody>
      </p:sp>
    </p:spTree>
    <p:extLst>
      <p:ext uri="{BB962C8B-B14F-4D97-AF65-F5344CB8AC3E}">
        <p14:creationId xmlns:p14="http://schemas.microsoft.com/office/powerpoint/2010/main" val="40574997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“substances” currently used or under</a:t>
            </a:r>
            <a:br>
              <a:rPr lang="en-US" dirty="0" smtClean="0"/>
            </a:br>
            <a:r>
              <a:rPr lang="en-US" dirty="0" smtClean="0"/>
              <a:t>investigation for weight </a:t>
            </a:r>
            <a:endParaRPr lang="en-US" dirty="0"/>
          </a:p>
        </p:txBody>
      </p:sp>
      <p:sp>
        <p:nvSpPr>
          <p:cNvPr id="3" name="Content Placeholder 2"/>
          <p:cNvSpPr>
            <a:spLocks noGrp="1"/>
          </p:cNvSpPr>
          <p:nvPr>
            <p:ph idx="1"/>
          </p:nvPr>
        </p:nvSpPr>
        <p:spPr/>
        <p:txBody>
          <a:bodyPr numCol="2">
            <a:normAutofit/>
          </a:bodyPr>
          <a:lstStyle/>
          <a:p>
            <a:pPr>
              <a:buNone/>
            </a:pPr>
            <a:r>
              <a:rPr lang="en-US" dirty="0" smtClean="0"/>
              <a:t>• Alpha </a:t>
            </a:r>
            <a:r>
              <a:rPr lang="en-US" dirty="0" err="1" smtClean="0"/>
              <a:t>Lipoic</a:t>
            </a:r>
            <a:r>
              <a:rPr lang="en-US" dirty="0" smtClean="0"/>
              <a:t> Acid</a:t>
            </a:r>
          </a:p>
          <a:p>
            <a:pPr>
              <a:buNone/>
            </a:pPr>
            <a:r>
              <a:rPr lang="en-US" dirty="0" smtClean="0"/>
              <a:t>• </a:t>
            </a:r>
            <a:r>
              <a:rPr lang="en-US" dirty="0" err="1" smtClean="0"/>
              <a:t>Maitake</a:t>
            </a:r>
            <a:r>
              <a:rPr lang="en-US" dirty="0" smtClean="0"/>
              <a:t> mushrooms</a:t>
            </a:r>
          </a:p>
          <a:p>
            <a:pPr>
              <a:buNone/>
            </a:pPr>
            <a:r>
              <a:rPr lang="en-US" dirty="0" smtClean="0"/>
              <a:t>• </a:t>
            </a:r>
            <a:r>
              <a:rPr lang="en-US" dirty="0" err="1" smtClean="0"/>
              <a:t>Glucomannan</a:t>
            </a:r>
            <a:endParaRPr lang="en-US" dirty="0" smtClean="0"/>
          </a:p>
          <a:p>
            <a:pPr>
              <a:buNone/>
            </a:pPr>
            <a:r>
              <a:rPr lang="en-US" dirty="0" smtClean="0"/>
              <a:t>• Sage tea</a:t>
            </a:r>
          </a:p>
          <a:p>
            <a:pPr>
              <a:buNone/>
            </a:pPr>
            <a:r>
              <a:rPr lang="en-US" dirty="0" smtClean="0"/>
              <a:t>• Chromium</a:t>
            </a:r>
          </a:p>
          <a:p>
            <a:pPr>
              <a:buNone/>
            </a:pPr>
            <a:r>
              <a:rPr lang="en-US" dirty="0" smtClean="0"/>
              <a:t>• Cinnamon</a:t>
            </a:r>
          </a:p>
          <a:p>
            <a:pPr>
              <a:buNone/>
            </a:pPr>
            <a:r>
              <a:rPr lang="en-US" dirty="0" smtClean="0"/>
              <a:t>• </a:t>
            </a:r>
            <a:r>
              <a:rPr lang="en-US" dirty="0" err="1" smtClean="0"/>
              <a:t>Curcumin</a:t>
            </a:r>
            <a:endParaRPr lang="en-US" dirty="0" smtClean="0"/>
          </a:p>
          <a:p>
            <a:pPr>
              <a:buNone/>
            </a:pPr>
            <a:r>
              <a:rPr lang="en-US" dirty="0" smtClean="0"/>
              <a:t>• Vanadium</a:t>
            </a:r>
          </a:p>
          <a:p>
            <a:pPr>
              <a:buNone/>
            </a:pPr>
            <a:r>
              <a:rPr lang="en-US" dirty="0" smtClean="0"/>
              <a:t>• </a:t>
            </a:r>
            <a:r>
              <a:rPr lang="en-US" dirty="0" err="1" smtClean="0"/>
              <a:t>Berberine</a:t>
            </a:r>
            <a:endParaRPr lang="en-US" dirty="0" smtClean="0"/>
          </a:p>
          <a:p>
            <a:pPr>
              <a:buNone/>
            </a:pPr>
            <a:r>
              <a:rPr lang="en-US" dirty="0" smtClean="0"/>
              <a:t>• Green tea extract</a:t>
            </a:r>
          </a:p>
          <a:p>
            <a:pPr>
              <a:buNone/>
            </a:pPr>
            <a:r>
              <a:rPr lang="en-US" dirty="0" smtClean="0"/>
              <a:t>• </a:t>
            </a:r>
            <a:r>
              <a:rPr lang="en-US" dirty="0" err="1" smtClean="0"/>
              <a:t>Rasberry</a:t>
            </a:r>
            <a:r>
              <a:rPr lang="en-US" dirty="0" smtClean="0"/>
              <a:t> </a:t>
            </a:r>
            <a:r>
              <a:rPr lang="en-US" dirty="0" err="1" smtClean="0"/>
              <a:t>ketones</a:t>
            </a:r>
            <a:endParaRPr lang="en-US" dirty="0" smtClean="0"/>
          </a:p>
          <a:p>
            <a:pPr>
              <a:buNone/>
            </a:pPr>
            <a:r>
              <a:rPr lang="en-US" dirty="0" smtClean="0"/>
              <a:t>• </a:t>
            </a:r>
            <a:r>
              <a:rPr lang="en-US" b="1" dirty="0" err="1" smtClean="0"/>
              <a:t>Garcinia</a:t>
            </a:r>
            <a:r>
              <a:rPr lang="en-US" b="1" dirty="0" smtClean="0"/>
              <a:t> </a:t>
            </a:r>
            <a:r>
              <a:rPr lang="en-US" b="1" dirty="0" err="1" smtClean="0"/>
              <a:t>cambogia</a:t>
            </a:r>
            <a:endParaRPr lang="en-US" b="1" dirty="0" smtClean="0"/>
          </a:p>
          <a:p>
            <a:pPr>
              <a:buNone/>
            </a:pPr>
            <a:r>
              <a:rPr lang="en-US" dirty="0" smtClean="0"/>
              <a:t>• </a:t>
            </a:r>
            <a:r>
              <a:rPr lang="en-US" dirty="0" err="1" smtClean="0"/>
              <a:t>Hydroxycitrate</a:t>
            </a:r>
            <a:endParaRPr lang="en-US" dirty="0" smtClean="0"/>
          </a:p>
          <a:p>
            <a:pPr>
              <a:buNone/>
            </a:pPr>
            <a:r>
              <a:rPr lang="en-US" dirty="0" smtClean="0"/>
              <a:t>• Zinc</a:t>
            </a:r>
          </a:p>
          <a:p>
            <a:pPr>
              <a:buNone/>
            </a:pPr>
            <a:r>
              <a:rPr lang="en-US" dirty="0" smtClean="0"/>
              <a:t>• </a:t>
            </a:r>
            <a:r>
              <a:rPr lang="en-US" dirty="0" err="1" smtClean="0"/>
              <a:t>Chitosan</a:t>
            </a:r>
            <a:endParaRPr lang="en-US" dirty="0" smtClean="0"/>
          </a:p>
          <a:p>
            <a:pPr>
              <a:buNone/>
            </a:pPr>
            <a:r>
              <a:rPr lang="en-US" dirty="0" smtClean="0"/>
              <a:t>• </a:t>
            </a:r>
            <a:r>
              <a:rPr lang="en-US" b="1" dirty="0" smtClean="0"/>
              <a:t>Green coffee beans</a:t>
            </a:r>
          </a:p>
          <a:p>
            <a:pPr>
              <a:buNone/>
            </a:pPr>
            <a:r>
              <a:rPr lang="en-US" dirty="0" smtClean="0"/>
              <a:t>• </a:t>
            </a:r>
            <a:r>
              <a:rPr lang="en-US" dirty="0" err="1" smtClean="0"/>
              <a:t>Fucoxanthin</a:t>
            </a:r>
            <a:endParaRPr lang="en-US" dirty="0" smtClean="0"/>
          </a:p>
          <a:p>
            <a:pPr>
              <a:buNone/>
            </a:pPr>
            <a:r>
              <a:rPr lang="en-US" dirty="0" smtClean="0"/>
              <a:t>• </a:t>
            </a:r>
            <a:r>
              <a:rPr lang="en-US" dirty="0" err="1" smtClean="0"/>
              <a:t>Probiotics</a:t>
            </a:r>
            <a:endParaRPr lang="en-US" dirty="0" smtClean="0"/>
          </a:p>
          <a:p>
            <a:pPr>
              <a:buNone/>
            </a:pPr>
            <a:r>
              <a:rPr lang="en-US" dirty="0" smtClean="0"/>
              <a:t>• Conjugated </a:t>
            </a:r>
            <a:r>
              <a:rPr lang="en-US" dirty="0" err="1" smtClean="0"/>
              <a:t>Linoleic</a:t>
            </a:r>
            <a:r>
              <a:rPr lang="en-US" dirty="0" smtClean="0"/>
              <a:t> Acid</a:t>
            </a:r>
            <a:endParaRPr lang="en-US" dirty="0"/>
          </a:p>
        </p:txBody>
      </p:sp>
    </p:spTree>
    <p:extLst>
      <p:ext uri="{BB962C8B-B14F-4D97-AF65-F5344CB8AC3E}">
        <p14:creationId xmlns:p14="http://schemas.microsoft.com/office/powerpoint/2010/main" val="347294220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762000" y="1524000"/>
            <a:ext cx="8229600" cy="4525963"/>
          </a:xfrm>
        </p:spPr>
        <p:txBody>
          <a:bodyPr/>
          <a:lstStyle/>
          <a:p>
            <a:endParaRPr lang="en-US" sz="1200" b="1" dirty="0" smtClean="0"/>
          </a:p>
          <a:p>
            <a:r>
              <a:rPr lang="en-US" sz="1400" b="1" dirty="0" smtClean="0"/>
              <a:t>Note </a:t>
            </a:r>
            <a:r>
              <a:rPr lang="en-US" sz="1400" b="1" dirty="0"/>
              <a:t>for appointments and coverage</a:t>
            </a:r>
            <a:r>
              <a:rPr lang="en-US" sz="1400" dirty="0"/>
              <a:t>: </a:t>
            </a:r>
            <a:r>
              <a:rPr lang="en-US" sz="1400" dirty="0" err="1"/>
              <a:t>Dr.Tarrabain</a:t>
            </a:r>
            <a:r>
              <a:rPr lang="en-US" sz="1400" dirty="0"/>
              <a:t> is first and foremost a primary care physician, yet more than two thirds of his daily schedule is dedicated for obesity. Most of his patients learn about him from existing patients, from primary care colleagues, and referrals from other specialty providers within network. </a:t>
            </a:r>
            <a:r>
              <a:rPr lang="en-US" sz="1400" b="1" dirty="0"/>
              <a:t> </a:t>
            </a:r>
            <a:endParaRPr lang="en-US" sz="1400" dirty="0"/>
          </a:p>
          <a:p>
            <a:r>
              <a:rPr lang="en-US" sz="1400" dirty="0"/>
              <a:t> </a:t>
            </a:r>
          </a:p>
          <a:p>
            <a:r>
              <a:rPr lang="en-US" sz="1400" dirty="0"/>
              <a:t>For appointments we suggest checking with our office referral coordinator Lucy Martinez (317) 5829256.</a:t>
            </a:r>
          </a:p>
          <a:p>
            <a:r>
              <a:rPr lang="en-US" sz="1400" dirty="0"/>
              <a:t>Patients may call office (317) 5829200 to get the Obesity Patient History form sent out and prepare for visit. </a:t>
            </a:r>
            <a:endParaRPr lang="en-US" sz="1400" dirty="0" smtClean="0"/>
          </a:p>
          <a:p>
            <a:endParaRPr lang="en-US" sz="1400" dirty="0"/>
          </a:p>
          <a:p>
            <a:pPr>
              <a:buNone/>
            </a:pPr>
            <a:endParaRPr lang="en-US" sz="1200" dirty="0"/>
          </a:p>
        </p:txBody>
      </p:sp>
    </p:spTree>
    <p:extLst>
      <p:ext uri="{BB962C8B-B14F-4D97-AF65-F5344CB8AC3E}">
        <p14:creationId xmlns:p14="http://schemas.microsoft.com/office/powerpoint/2010/main" val="204319088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slides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7520428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Guidelines for drug treatment of obesity</a:t>
            </a:r>
            <a:r>
              <a:rPr lang="en-US" b="1" dirty="0" smtClean="0"/>
              <a:t/>
            </a:r>
            <a:br>
              <a:rPr lang="en-US" b="1" dirty="0" smtClean="0"/>
            </a:br>
            <a:endParaRPr lang="en-US" dirty="0"/>
          </a:p>
        </p:txBody>
      </p:sp>
      <p:sp>
        <p:nvSpPr>
          <p:cNvPr id="3" name="Content Placeholder 2"/>
          <p:cNvSpPr>
            <a:spLocks noGrp="1"/>
          </p:cNvSpPr>
          <p:nvPr>
            <p:ph idx="1"/>
          </p:nvPr>
        </p:nvSpPr>
        <p:spPr>
          <a:xfrm>
            <a:off x="457200" y="1600200"/>
            <a:ext cx="8686800" cy="4525963"/>
          </a:xfrm>
        </p:spPr>
        <p:txBody>
          <a:bodyPr>
            <a:normAutofit/>
          </a:bodyPr>
          <a:lstStyle/>
          <a:p>
            <a:pPr>
              <a:buNone/>
            </a:pPr>
            <a:r>
              <a:rPr lang="en-US" b="1" dirty="0" smtClean="0"/>
              <a:t>Tips on how to select specific medications lacking</a:t>
            </a:r>
          </a:p>
          <a:p>
            <a:pPr>
              <a:buNone/>
            </a:pPr>
            <a:endParaRPr lang="en-US" dirty="0" smtClean="0"/>
          </a:p>
          <a:p>
            <a:pPr marL="342900" indent="-342900">
              <a:buFont typeface="Arial" panose="020B0604020202020204" pitchFamily="34" charset="0"/>
              <a:buChar char="•"/>
            </a:pPr>
            <a:r>
              <a:rPr lang="en-US" dirty="0" smtClean="0"/>
              <a:t>Unfortunately, the guidelines do not provide a pathway for how to choose among the various obesity medications. </a:t>
            </a:r>
          </a:p>
          <a:p>
            <a:pPr marL="342900" indent="-342900">
              <a:buFont typeface="Arial" panose="020B0604020202020204" pitchFamily="34" charset="0"/>
              <a:buChar char="•"/>
            </a:pPr>
            <a:r>
              <a:rPr lang="en-US" dirty="0" smtClean="0"/>
              <a:t>This would have been helpful for clinicians.</a:t>
            </a:r>
          </a:p>
          <a:p>
            <a:pPr>
              <a:buNone/>
            </a:pPr>
            <a:endParaRPr lang="en-US" dirty="0" smtClean="0"/>
          </a:p>
          <a:p>
            <a:endParaRPr lang="en-US" dirty="0"/>
          </a:p>
        </p:txBody>
      </p:sp>
    </p:spTree>
    <p:extLst>
      <p:ext uri="{BB962C8B-B14F-4D97-AF65-F5344CB8AC3E}">
        <p14:creationId xmlns:p14="http://schemas.microsoft.com/office/powerpoint/2010/main" val="276753203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to stop med</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smtClean="0"/>
              <a:t>If </a:t>
            </a:r>
            <a:r>
              <a:rPr lang="en-US" dirty="0"/>
              <a:t>the patient does not respond </a:t>
            </a:r>
            <a:r>
              <a:rPr lang="en-US" dirty="0" smtClean="0"/>
              <a:t>with a </a:t>
            </a:r>
            <a:r>
              <a:rPr lang="en-US" dirty="0"/>
              <a:t>reasonable weight loss </a:t>
            </a:r>
            <a:r>
              <a:rPr lang="en-US" dirty="0" smtClean="0"/>
              <a:t>within </a:t>
            </a:r>
            <a:r>
              <a:rPr lang="en-US" dirty="0"/>
              <a:t>a </a:t>
            </a:r>
            <a:r>
              <a:rPr lang="en-US" dirty="0" smtClean="0"/>
              <a:t>few weeks</a:t>
            </a:r>
            <a:r>
              <a:rPr lang="en-US" dirty="0"/>
              <a:t>, adherence to the medication, lifestyle </a:t>
            </a:r>
            <a:r>
              <a:rPr lang="en-US" dirty="0" smtClean="0"/>
              <a:t>intervention, and </a:t>
            </a:r>
            <a:r>
              <a:rPr lang="en-US" dirty="0"/>
              <a:t>behavior therapy should be </a:t>
            </a:r>
            <a:r>
              <a:rPr lang="en-US" dirty="0" smtClean="0"/>
              <a:t>evaluated. </a:t>
            </a:r>
          </a:p>
          <a:p>
            <a:pPr marL="342900" indent="-342900">
              <a:buFont typeface="Arial" panose="020B0604020202020204" pitchFamily="34" charset="0"/>
              <a:buChar char="•"/>
            </a:pPr>
            <a:r>
              <a:rPr lang="en-US" dirty="0" smtClean="0"/>
              <a:t>If </a:t>
            </a:r>
            <a:r>
              <a:rPr lang="en-US" dirty="0"/>
              <a:t>adherence </a:t>
            </a:r>
            <a:r>
              <a:rPr lang="en-US" dirty="0" smtClean="0"/>
              <a:t>is verified </a:t>
            </a:r>
            <a:r>
              <a:rPr lang="en-US" dirty="0"/>
              <a:t>and the patient remains unresponsive to the </a:t>
            </a:r>
            <a:r>
              <a:rPr lang="en-US" dirty="0" smtClean="0"/>
              <a:t>medication, or </a:t>
            </a:r>
            <a:r>
              <a:rPr lang="en-US" dirty="0"/>
              <a:t>serious adverse effects occur, the medication </a:t>
            </a:r>
            <a:r>
              <a:rPr lang="en-US" dirty="0" smtClean="0"/>
              <a:t>should be </a:t>
            </a:r>
            <a:r>
              <a:rPr lang="en-US" dirty="0"/>
              <a:t>discontinued</a:t>
            </a:r>
            <a:r>
              <a:rPr lang="en-US" dirty="0" smtClean="0"/>
              <a:t>.</a:t>
            </a:r>
          </a:p>
          <a:p>
            <a:endParaRPr lang="en-US" dirty="0"/>
          </a:p>
        </p:txBody>
      </p:sp>
    </p:spTree>
    <p:extLst>
      <p:ext uri="{BB962C8B-B14F-4D97-AF65-F5344CB8AC3E}">
        <p14:creationId xmlns:p14="http://schemas.microsoft.com/office/powerpoint/2010/main" val="302244994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Success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smtClean="0"/>
              <a:t>Institute of Medicine’s </a:t>
            </a:r>
            <a:r>
              <a:rPr lang="en-US" u="sng" dirty="0" smtClean="0"/>
              <a:t>definition</a:t>
            </a:r>
            <a:r>
              <a:rPr lang="en-US" dirty="0" smtClean="0"/>
              <a:t> of success: &gt;5% reduction in baseline weight at &gt; 1 year follow-up of initial treatment</a:t>
            </a:r>
          </a:p>
          <a:p>
            <a:pPr marL="342900" indent="-342900">
              <a:buFont typeface="Arial" panose="020B0604020202020204" pitchFamily="34" charset="0"/>
              <a:buChar char="•"/>
            </a:pPr>
            <a:r>
              <a:rPr lang="en-US" dirty="0" smtClean="0"/>
              <a:t>Its clinical significance is ultimately determined by long-term rather than short-term outcomes</a:t>
            </a:r>
            <a:endParaRPr lang="en-US" dirty="0"/>
          </a:p>
        </p:txBody>
      </p:sp>
    </p:spTree>
    <p:extLst>
      <p:ext uri="{BB962C8B-B14F-4D97-AF65-F5344CB8AC3E}">
        <p14:creationId xmlns:p14="http://schemas.microsoft.com/office/powerpoint/2010/main" val="29521274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Calories??</a:t>
            </a:r>
            <a:endParaRPr lang="en-US" dirty="0"/>
          </a:p>
        </p:txBody>
      </p:sp>
      <p:sp>
        <p:nvSpPr>
          <p:cNvPr id="3" name="Content Placeholder 2"/>
          <p:cNvSpPr>
            <a:spLocks noGrp="1"/>
          </p:cNvSpPr>
          <p:nvPr>
            <p:ph idx="1"/>
          </p:nvPr>
        </p:nvSpPr>
        <p:spPr>
          <a:xfrm>
            <a:off x="457200" y="1600200"/>
            <a:ext cx="8458200" cy="4525963"/>
          </a:xfrm>
        </p:spPr>
        <p:txBody>
          <a:bodyPr>
            <a:normAutofit/>
          </a:bodyPr>
          <a:lstStyle/>
          <a:p>
            <a:pPr>
              <a:buNone/>
            </a:pPr>
            <a:r>
              <a:rPr lang="en-US" dirty="0" smtClean="0"/>
              <a:t>Bottom Line</a:t>
            </a:r>
          </a:p>
          <a:p>
            <a:pPr>
              <a:buNone/>
            </a:pPr>
            <a:r>
              <a:rPr lang="en-US" dirty="0" smtClean="0"/>
              <a:t>• It’s the calories and all calories count</a:t>
            </a:r>
          </a:p>
          <a:p>
            <a:pPr>
              <a:buFont typeface="Wingdings" pitchFamily="2" charset="2"/>
              <a:buChar char="Ø"/>
            </a:pPr>
            <a:r>
              <a:rPr lang="en-US" dirty="0" smtClean="0"/>
              <a:t> Eat less!</a:t>
            </a:r>
          </a:p>
          <a:p>
            <a:pPr>
              <a:buNone/>
            </a:pPr>
            <a:r>
              <a:rPr lang="en-US" dirty="0" smtClean="0"/>
              <a:t>• Goal is a 500 -750 k/cal/day energy deficit</a:t>
            </a:r>
          </a:p>
          <a:p>
            <a:pPr>
              <a:buFont typeface="Wingdings" pitchFamily="2" charset="2"/>
              <a:buChar char="Ø"/>
            </a:pPr>
            <a:r>
              <a:rPr lang="en-US" dirty="0" smtClean="0"/>
              <a:t> Prescribe 1200-1500 k/</a:t>
            </a:r>
            <a:r>
              <a:rPr lang="en-US" dirty="0" err="1" smtClean="0"/>
              <a:t>cal</a:t>
            </a:r>
            <a:r>
              <a:rPr lang="en-US" dirty="0" smtClean="0"/>
              <a:t>/day range (low calorie diet)</a:t>
            </a:r>
            <a:endParaRPr lang="en-US" dirty="0"/>
          </a:p>
        </p:txBody>
      </p:sp>
    </p:spTree>
    <p:extLst>
      <p:ext uri="{BB962C8B-B14F-4D97-AF65-F5344CB8AC3E}">
        <p14:creationId xmlns:p14="http://schemas.microsoft.com/office/powerpoint/2010/main" val="6290807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 Disease</a:t>
            </a:r>
            <a:endParaRPr lang="en-US" dirty="0"/>
          </a:p>
        </p:txBody>
      </p:sp>
    </p:spTree>
    <p:extLst>
      <p:ext uri="{BB962C8B-B14F-4D97-AF65-F5344CB8AC3E}">
        <p14:creationId xmlns:p14="http://schemas.microsoft.com/office/powerpoint/2010/main" val="152222443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Exercise </a:t>
            </a:r>
            <a:br>
              <a:rPr lang="en-US" dirty="0" smtClean="0"/>
            </a:br>
            <a:endParaRPr lang="en-US" dirty="0"/>
          </a:p>
        </p:txBody>
      </p:sp>
      <p:sp>
        <p:nvSpPr>
          <p:cNvPr id="3" name="Content Placeholder 2"/>
          <p:cNvSpPr>
            <a:spLocks noGrp="1"/>
          </p:cNvSpPr>
          <p:nvPr>
            <p:ph idx="1"/>
          </p:nvPr>
        </p:nvSpPr>
        <p:spPr>
          <a:xfrm>
            <a:off x="228600" y="1600200"/>
            <a:ext cx="8915400" cy="4525963"/>
          </a:xfrm>
        </p:spPr>
        <p:txBody>
          <a:bodyPr>
            <a:normAutofit/>
          </a:bodyPr>
          <a:lstStyle/>
          <a:p>
            <a:pPr>
              <a:buNone/>
            </a:pPr>
            <a:r>
              <a:rPr lang="en-US" dirty="0" smtClean="0"/>
              <a:t>“Exercise and diet go together. Weight management is most successful when careful attention is given to both physical activity and proper nutrition.”</a:t>
            </a:r>
          </a:p>
          <a:p>
            <a:pPr algn="r">
              <a:buNone/>
            </a:pPr>
            <a:r>
              <a:rPr lang="en-US" dirty="0" smtClean="0"/>
              <a:t> </a:t>
            </a:r>
            <a:r>
              <a:rPr lang="en-US" sz="2000" dirty="0" smtClean="0"/>
              <a:t>American College of Sports Medicine, 2013</a:t>
            </a:r>
          </a:p>
          <a:p>
            <a:pPr algn="ctr">
              <a:buNone/>
            </a:pPr>
            <a:endParaRPr lang="en-US" sz="2400" dirty="0" smtClean="0"/>
          </a:p>
          <a:p>
            <a:pPr>
              <a:buNone/>
            </a:pPr>
            <a:r>
              <a:rPr lang="en-US" dirty="0" smtClean="0"/>
              <a:t>• Physical Activity: </a:t>
            </a:r>
            <a:r>
              <a:rPr lang="en-US" sz="2400" dirty="0" smtClean="0"/>
              <a:t>The Look AHEAD Study</a:t>
            </a:r>
          </a:p>
          <a:p>
            <a:pPr>
              <a:buNone/>
            </a:pPr>
            <a:r>
              <a:rPr lang="en-US" dirty="0" smtClean="0"/>
              <a:t>– unsupervised</a:t>
            </a:r>
          </a:p>
          <a:p>
            <a:pPr>
              <a:buNone/>
            </a:pPr>
            <a:r>
              <a:rPr lang="en-US" dirty="0" smtClean="0"/>
              <a:t>– 175 minutes moderate intensity/week</a:t>
            </a:r>
          </a:p>
          <a:p>
            <a:pPr>
              <a:buNone/>
            </a:pPr>
            <a:r>
              <a:rPr lang="en-US" dirty="0" smtClean="0"/>
              <a:t>– 5 days/week</a:t>
            </a:r>
          </a:p>
          <a:p>
            <a:pPr>
              <a:buNone/>
            </a:pPr>
            <a:r>
              <a:rPr lang="en-US" dirty="0" smtClean="0"/>
              <a:t>– walking!!!</a:t>
            </a:r>
          </a:p>
          <a:p>
            <a:pPr>
              <a:buNone/>
            </a:pPr>
            <a:endParaRPr lang="en-US" sz="2400" dirty="0"/>
          </a:p>
        </p:txBody>
      </p:sp>
    </p:spTree>
    <p:extLst>
      <p:ext uri="{BB962C8B-B14F-4D97-AF65-F5344CB8AC3E}">
        <p14:creationId xmlns:p14="http://schemas.microsoft.com/office/powerpoint/2010/main" val="28775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Treatment</a:t>
            </a:r>
            <a:endParaRPr lang="en-US" dirty="0"/>
          </a:p>
        </p:txBody>
      </p:sp>
      <p:sp>
        <p:nvSpPr>
          <p:cNvPr id="3" name="Content Placeholder 2"/>
          <p:cNvSpPr>
            <a:spLocks noGrp="1"/>
          </p:cNvSpPr>
          <p:nvPr>
            <p:ph idx="1"/>
          </p:nvPr>
        </p:nvSpPr>
        <p:spPr/>
        <p:txBody>
          <a:bodyPr>
            <a:normAutofit/>
          </a:bodyPr>
          <a:lstStyle/>
          <a:p>
            <a:pPr marL="342900" indent="-342900">
              <a:buFont typeface="Arial" panose="020B0604020202020204" pitchFamily="34" charset="0"/>
              <a:buChar char="•"/>
            </a:pPr>
            <a:r>
              <a:rPr lang="en-US" dirty="0"/>
              <a:t>Indeed, in clinical studies of </a:t>
            </a:r>
            <a:r>
              <a:rPr lang="en-US" dirty="0" smtClean="0"/>
              <a:t>approved medications, </a:t>
            </a:r>
            <a:r>
              <a:rPr lang="en-US" dirty="0"/>
              <a:t>substantially more patients are </a:t>
            </a:r>
            <a:r>
              <a:rPr lang="en-US" dirty="0" smtClean="0"/>
              <a:t>able to </a:t>
            </a:r>
            <a:r>
              <a:rPr lang="en-US" dirty="0"/>
              <a:t>achieve 5% to 10%, or even 15% weight loss </a:t>
            </a:r>
            <a:r>
              <a:rPr lang="en-US" dirty="0" smtClean="0"/>
              <a:t>compared </a:t>
            </a:r>
            <a:r>
              <a:rPr lang="en-US" dirty="0"/>
              <a:t>with placebo</a:t>
            </a:r>
            <a:r>
              <a:rPr lang="en-US" dirty="0" smtClean="0"/>
              <a:t>.</a:t>
            </a:r>
          </a:p>
          <a:p>
            <a:pPr marL="342900" indent="-342900">
              <a:buFont typeface="Arial" panose="020B0604020202020204" pitchFamily="34" charset="0"/>
              <a:buChar char="•"/>
            </a:pPr>
            <a:r>
              <a:rPr lang="en-US" dirty="0" smtClean="0"/>
              <a:t>In </a:t>
            </a:r>
            <a:r>
              <a:rPr lang="en-US" dirty="0"/>
              <a:t>practice, </a:t>
            </a:r>
            <a:r>
              <a:rPr lang="en-US" dirty="0" smtClean="0"/>
              <a:t>the weight </a:t>
            </a:r>
            <a:r>
              <a:rPr lang="en-US" dirty="0"/>
              <a:t>loss goal for a patient is approximately </a:t>
            </a:r>
            <a:r>
              <a:rPr lang="en-US" u="sng" dirty="0"/>
              <a:t>5% to 15%. </a:t>
            </a:r>
            <a:endParaRPr lang="en-US" u="sng" dirty="0" smtClean="0"/>
          </a:p>
          <a:p>
            <a:pPr marL="342900" indent="-342900">
              <a:buFont typeface="Arial" panose="020B0604020202020204" pitchFamily="34" charset="0"/>
              <a:buChar char="•"/>
            </a:pPr>
            <a:r>
              <a:rPr lang="en-US" dirty="0" smtClean="0"/>
              <a:t>If </a:t>
            </a:r>
            <a:r>
              <a:rPr lang="en-US" u="sng" dirty="0" smtClean="0"/>
              <a:t>achieved and maintained</a:t>
            </a:r>
            <a:r>
              <a:rPr lang="en-US" dirty="0" smtClean="0"/>
              <a:t>, </a:t>
            </a:r>
            <a:r>
              <a:rPr lang="en-US" dirty="0"/>
              <a:t>these modest and moderate weight loss targets </a:t>
            </a:r>
            <a:r>
              <a:rPr lang="en-US" dirty="0" smtClean="0"/>
              <a:t>are well </a:t>
            </a:r>
            <a:r>
              <a:rPr lang="en-US" dirty="0"/>
              <a:t>known to improve health </a:t>
            </a:r>
            <a:r>
              <a:rPr lang="en-US" dirty="0" smtClean="0"/>
              <a:t>indices.</a:t>
            </a:r>
            <a:endParaRPr lang="en-US" dirty="0"/>
          </a:p>
        </p:txBody>
      </p:sp>
    </p:spTree>
    <p:extLst>
      <p:ext uri="{BB962C8B-B14F-4D97-AF65-F5344CB8AC3E}">
        <p14:creationId xmlns:p14="http://schemas.microsoft.com/office/powerpoint/2010/main" val="901406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VH Powerpoint Template Print 01_13_2014">
  <a:themeElements>
    <a:clrScheme name="St Vincent">
      <a:dk1>
        <a:srgbClr val="013554"/>
      </a:dk1>
      <a:lt1>
        <a:sysClr val="window" lastClr="FFFFFF"/>
      </a:lt1>
      <a:dk2>
        <a:srgbClr val="5E9732"/>
      </a:dk2>
      <a:lt2>
        <a:srgbClr val="FFFFFF"/>
      </a:lt2>
      <a:accent1>
        <a:srgbClr val="0078AE"/>
      </a:accent1>
      <a:accent2>
        <a:srgbClr val="006A51"/>
      </a:accent2>
      <a:accent3>
        <a:srgbClr val="E20177"/>
      </a:accent3>
      <a:accent4>
        <a:srgbClr val="820053"/>
      </a:accent4>
      <a:accent5>
        <a:srgbClr val="524E86"/>
      </a:accent5>
      <a:accent6>
        <a:srgbClr val="6A737B"/>
      </a:accent6>
      <a:hlink>
        <a:srgbClr val="00B6DE"/>
      </a:hlink>
      <a:folHlink>
        <a:srgbClr val="AEE0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SVMG PP Print Template</Template>
  <TotalTime>5549</TotalTime>
  <Words>3630</Words>
  <Application>Microsoft Office PowerPoint</Application>
  <PresentationFormat>On-screen Show (4:3)</PresentationFormat>
  <Paragraphs>350</Paragraphs>
  <Slides>80</Slides>
  <Notes>1</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SVH Powerpoint Template Print 01_13_2014</vt:lpstr>
      <vt:lpstr>Medications for Weight Loss</vt:lpstr>
      <vt:lpstr>Objective</vt:lpstr>
      <vt:lpstr>PAST WT LOSS THERAPIES -COMPLICATIONS </vt:lpstr>
      <vt:lpstr>New anti-Obesity drugs</vt:lpstr>
      <vt:lpstr>New Guidelines</vt:lpstr>
      <vt:lpstr>Classic Guidelines</vt:lpstr>
      <vt:lpstr>Natural History of Wt Loss Programs</vt:lpstr>
      <vt:lpstr>Obesity Disease</vt:lpstr>
      <vt:lpstr>Goals of Treatment</vt:lpstr>
      <vt:lpstr> Impact of weight loss</vt:lpstr>
      <vt:lpstr>PowerPoint Presentation</vt:lpstr>
      <vt:lpstr>PowerPoint Presentation</vt:lpstr>
      <vt:lpstr>Rationale for using medications</vt:lpstr>
      <vt:lpstr>“Obesity Based Medicine”</vt:lpstr>
      <vt:lpstr>“Obesity as Chronic Condition”</vt:lpstr>
      <vt:lpstr>PHARMACOTHERAPY CRITERIA</vt:lpstr>
      <vt:lpstr>Part I</vt:lpstr>
      <vt:lpstr>Obesity Literature (Rx v.s placebo)</vt:lpstr>
      <vt:lpstr>A Stronger Weight Loss Program Gives More Weight Loss, Less Difference</vt:lpstr>
      <vt:lpstr>“significant weight loss” </vt:lpstr>
      <vt:lpstr>“sustained long term”</vt:lpstr>
      <vt:lpstr>Weight Loss with Combination Therapy</vt:lpstr>
      <vt:lpstr>Current “Combination Rationale”</vt:lpstr>
      <vt:lpstr>Two Drugs for Weight Loss  </vt:lpstr>
      <vt:lpstr>Qsymia</vt:lpstr>
      <vt:lpstr>Qsymia</vt:lpstr>
      <vt:lpstr>Qsymia</vt:lpstr>
      <vt:lpstr>Qsymia</vt:lpstr>
      <vt:lpstr>Qsymia (safety)</vt:lpstr>
      <vt:lpstr>Qsymia</vt:lpstr>
      <vt:lpstr>Belviq</vt:lpstr>
      <vt:lpstr>Belviq</vt:lpstr>
      <vt:lpstr>Belviq</vt:lpstr>
      <vt:lpstr>Belviq</vt:lpstr>
      <vt:lpstr>Belviq</vt:lpstr>
      <vt:lpstr>Belviq (safety)</vt:lpstr>
      <vt:lpstr>Contrave</vt:lpstr>
      <vt:lpstr>Contrave</vt:lpstr>
      <vt:lpstr>Contrave</vt:lpstr>
      <vt:lpstr>Contrave</vt:lpstr>
      <vt:lpstr>Contrave (safety)</vt:lpstr>
      <vt:lpstr>Saxenda</vt:lpstr>
      <vt:lpstr>Saxenda</vt:lpstr>
      <vt:lpstr>Saxenda</vt:lpstr>
      <vt:lpstr>Saxenda</vt:lpstr>
      <vt:lpstr>Saxenda</vt:lpstr>
      <vt:lpstr>Childhood Obesity</vt:lpstr>
      <vt:lpstr>Orlistat</vt:lpstr>
      <vt:lpstr>Part II</vt:lpstr>
      <vt:lpstr>Adipex</vt:lpstr>
      <vt:lpstr>Adipex</vt:lpstr>
      <vt:lpstr>Adipex</vt:lpstr>
      <vt:lpstr>Adipex</vt:lpstr>
      <vt:lpstr>Adipex</vt:lpstr>
      <vt:lpstr>Adipex</vt:lpstr>
      <vt:lpstr>Adipex (safety)</vt:lpstr>
      <vt:lpstr>Other Sympathomemtics</vt:lpstr>
      <vt:lpstr>Part III</vt:lpstr>
      <vt:lpstr>Weight Promoting Meds </vt:lpstr>
      <vt:lpstr>Weight Promoting Meds </vt:lpstr>
      <vt:lpstr>Part IV</vt:lpstr>
      <vt:lpstr>Metformin</vt:lpstr>
      <vt:lpstr>Symlin</vt:lpstr>
      <vt:lpstr>Topamax</vt:lpstr>
      <vt:lpstr>Topamax</vt:lpstr>
      <vt:lpstr>Zonisamide</vt:lpstr>
      <vt:lpstr>Emaptic </vt:lpstr>
      <vt:lpstr>Vyvanse Binge Eating Disorder???</vt:lpstr>
      <vt:lpstr>Antidepressants</vt:lpstr>
      <vt:lpstr>Testosterone</vt:lpstr>
      <vt:lpstr>HCG Using Simeon’s Program … I say No! Greenway FL &amp; Bray GA. West J Med. 1977;127(6):769‐72.</vt:lpstr>
      <vt:lpstr>other</vt:lpstr>
      <vt:lpstr>“substances” currently used or under investigation for weight </vt:lpstr>
      <vt:lpstr>Thank You</vt:lpstr>
      <vt:lpstr>additional slides</vt:lpstr>
      <vt:lpstr>Guidelines for drug treatment of obesity </vt:lpstr>
      <vt:lpstr>When to stop med</vt:lpstr>
      <vt:lpstr>Success</vt:lpstr>
      <vt:lpstr>Calories??</vt:lpstr>
      <vt:lpstr>Exercise  </vt:lpstr>
    </vt:vector>
  </TitlesOfParts>
  <Company>Ascension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SVMG Patient Centered Medical Home Model</dc:title>
  <dc:creator>Shoemaker, Aaron G</dc:creator>
  <cp:lastModifiedBy>Tarrabain, Mohammed</cp:lastModifiedBy>
  <cp:revision>79</cp:revision>
  <cp:lastPrinted>2015-04-07T14:16:45Z</cp:lastPrinted>
  <dcterms:created xsi:type="dcterms:W3CDTF">2015-02-19T19:51:38Z</dcterms:created>
  <dcterms:modified xsi:type="dcterms:W3CDTF">2015-04-07T22:36:17Z</dcterms:modified>
</cp:coreProperties>
</file>